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59" r:id="rId1"/>
  </p:sldMasterIdLst>
  <p:notesMasterIdLst>
    <p:notesMasterId r:id="rId11"/>
  </p:notesMasterIdLst>
  <p:handoutMasterIdLst>
    <p:handoutMasterId r:id="rId12"/>
  </p:handoutMasterIdLst>
  <p:sldIdLst>
    <p:sldId id="335" r:id="rId2"/>
    <p:sldId id="338" r:id="rId3"/>
    <p:sldId id="343" r:id="rId4"/>
    <p:sldId id="344" r:id="rId5"/>
    <p:sldId id="337" r:id="rId6"/>
    <p:sldId id="340" r:id="rId7"/>
    <p:sldId id="345" r:id="rId8"/>
    <p:sldId id="342" r:id="rId9"/>
    <p:sldId id="341" r:id="rId10"/>
  </p:sldIdLst>
  <p:sldSz cx="9906000" cy="6858000" type="A4"/>
  <p:notesSz cx="6794500" cy="9906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134" userDrawn="1">
          <p15:clr>
            <a:srgbClr val="A4A3A4"/>
          </p15:clr>
        </p15:guide>
        <p15:guide id="2" pos="1477" userDrawn="1">
          <p15:clr>
            <a:srgbClr val="A4A3A4"/>
          </p15:clr>
        </p15:guide>
        <p15:guide id="3" orient="horz" pos="3121" userDrawn="1">
          <p15:clr>
            <a:srgbClr val="A4A3A4"/>
          </p15:clr>
        </p15:guide>
        <p15:guide id="4"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加藤重雄" initials="加藤重雄" lastIdx="0" clrIdx="0">
    <p:extLst>
      <p:ext uri="{19B8F6BF-5375-455C-9EA6-DF929625EA0E}">
        <p15:presenceInfo xmlns:p15="http://schemas.microsoft.com/office/powerpoint/2012/main" userId="cddfcb88e4893ed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202"/>
    <a:srgbClr val="FFFFFF"/>
    <a:srgbClr val="FFFF00"/>
    <a:srgbClr val="FFFFCC"/>
    <a:srgbClr val="FFCC99"/>
    <a:srgbClr val="FFFF99"/>
    <a:srgbClr val="000000"/>
    <a:srgbClr val="6600CC"/>
    <a:srgbClr val="0099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153" autoAdjust="0"/>
    <p:restoredTop sz="93200" autoAdjust="0"/>
  </p:normalViewPr>
  <p:slideViewPr>
    <p:cSldViewPr>
      <p:cViewPr varScale="1">
        <p:scale>
          <a:sx n="42" d="100"/>
          <a:sy n="42" d="100"/>
        </p:scale>
        <p:origin x="636" y="2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0" d="100"/>
          <a:sy n="80" d="100"/>
        </p:scale>
        <p:origin x="-1320" y="-102"/>
      </p:cViewPr>
      <p:guideLst>
        <p:guide orient="horz" pos="2134"/>
        <p:guide pos="1477"/>
        <p:guide orient="horz" pos="3121"/>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6"/>
            <a:ext cx="2944682" cy="495069"/>
          </a:xfrm>
          <a:prstGeom prst="rect">
            <a:avLst/>
          </a:prstGeom>
        </p:spPr>
        <p:txBody>
          <a:bodyPr vert="horz" lIns="91171" tIns="45588" rIns="91171" bIns="45588" rtlCol="0"/>
          <a:lstStyle>
            <a:lvl1pPr algn="l">
              <a:defRPr sz="1200"/>
            </a:lvl1pPr>
          </a:lstStyle>
          <a:p>
            <a:pPr>
              <a:defRPr/>
            </a:pPr>
            <a:endParaRPr lang="ja-JP" altLang="en-US"/>
          </a:p>
        </p:txBody>
      </p:sp>
      <p:sp>
        <p:nvSpPr>
          <p:cNvPr id="3" name="日付プレースホルダ 2"/>
          <p:cNvSpPr>
            <a:spLocks noGrp="1"/>
          </p:cNvSpPr>
          <p:nvPr>
            <p:ph type="dt" sz="quarter" idx="1"/>
          </p:nvPr>
        </p:nvSpPr>
        <p:spPr>
          <a:xfrm>
            <a:off x="3848732" y="6"/>
            <a:ext cx="2944682" cy="495069"/>
          </a:xfrm>
          <a:prstGeom prst="rect">
            <a:avLst/>
          </a:prstGeom>
        </p:spPr>
        <p:txBody>
          <a:bodyPr vert="horz" lIns="91171" tIns="45588" rIns="91171" bIns="45588" rtlCol="0"/>
          <a:lstStyle>
            <a:lvl1pPr algn="r">
              <a:defRPr sz="1200"/>
            </a:lvl1pPr>
          </a:lstStyle>
          <a:p>
            <a:pPr>
              <a:defRPr/>
            </a:pPr>
            <a:fld id="{BC33189B-0BDA-4280-AB82-DF34D9D8EAA3}" type="datetimeFigureOut">
              <a:rPr lang="ja-JP" altLang="en-US"/>
              <a:pPr>
                <a:defRPr/>
              </a:pPr>
              <a:t>2016/8/22</a:t>
            </a:fld>
            <a:endParaRPr lang="ja-JP" altLang="en-US"/>
          </a:p>
        </p:txBody>
      </p:sp>
      <p:sp>
        <p:nvSpPr>
          <p:cNvPr id="4" name="フッター プレースホルダ 3"/>
          <p:cNvSpPr>
            <a:spLocks noGrp="1"/>
          </p:cNvSpPr>
          <p:nvPr>
            <p:ph type="ftr" sz="quarter" idx="2"/>
          </p:nvPr>
        </p:nvSpPr>
        <p:spPr>
          <a:xfrm>
            <a:off x="0" y="9408624"/>
            <a:ext cx="2944682" cy="495069"/>
          </a:xfrm>
          <a:prstGeom prst="rect">
            <a:avLst/>
          </a:prstGeom>
        </p:spPr>
        <p:txBody>
          <a:bodyPr vert="horz" lIns="91171" tIns="45588" rIns="91171" bIns="45588" rtlCol="0" anchor="b"/>
          <a:lstStyle>
            <a:lvl1pPr algn="l">
              <a:defRPr sz="1200"/>
            </a:lvl1pPr>
          </a:lstStyle>
          <a:p>
            <a:pPr>
              <a:defRPr/>
            </a:pPr>
            <a:endParaRPr lang="ja-JP" altLang="en-US"/>
          </a:p>
        </p:txBody>
      </p:sp>
      <p:sp>
        <p:nvSpPr>
          <p:cNvPr id="5" name="スライド番号プレースホルダ 4"/>
          <p:cNvSpPr>
            <a:spLocks noGrp="1"/>
          </p:cNvSpPr>
          <p:nvPr>
            <p:ph type="sldNum" sz="quarter" idx="3"/>
          </p:nvPr>
        </p:nvSpPr>
        <p:spPr>
          <a:xfrm>
            <a:off x="3848732" y="9408624"/>
            <a:ext cx="2944682" cy="495069"/>
          </a:xfrm>
          <a:prstGeom prst="rect">
            <a:avLst/>
          </a:prstGeom>
        </p:spPr>
        <p:txBody>
          <a:bodyPr vert="horz" lIns="91171" tIns="45588" rIns="91171" bIns="45588" rtlCol="0" anchor="b"/>
          <a:lstStyle>
            <a:lvl1pPr algn="r">
              <a:defRPr sz="1200"/>
            </a:lvl1pPr>
          </a:lstStyle>
          <a:p>
            <a:pPr>
              <a:defRPr/>
            </a:pPr>
            <a:fld id="{4DBD20E8-F42D-415A-BA07-9C7E3960EA38}" type="slidenum">
              <a:rPr lang="ja-JP" altLang="en-US"/>
              <a:pPr>
                <a:defRPr/>
              </a:pPr>
              <a:t>‹#›</a:t>
            </a:fld>
            <a:endParaRPr lang="ja-JP" altLang="en-US"/>
          </a:p>
        </p:txBody>
      </p:sp>
    </p:spTree>
    <p:extLst>
      <p:ext uri="{BB962C8B-B14F-4D97-AF65-F5344CB8AC3E}">
        <p14:creationId xmlns:p14="http://schemas.microsoft.com/office/powerpoint/2010/main" val="19353777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6"/>
            <a:ext cx="2944682" cy="495069"/>
          </a:xfrm>
          <a:prstGeom prst="rect">
            <a:avLst/>
          </a:prstGeom>
        </p:spPr>
        <p:txBody>
          <a:bodyPr vert="horz" lIns="91171" tIns="45588" rIns="91171" bIns="45588" rtlCol="0"/>
          <a:lstStyle>
            <a:lvl1pPr algn="l">
              <a:defRPr sz="1200"/>
            </a:lvl1pPr>
          </a:lstStyle>
          <a:p>
            <a:pPr>
              <a:defRPr/>
            </a:pPr>
            <a:endParaRPr lang="ja-JP" altLang="en-US"/>
          </a:p>
        </p:txBody>
      </p:sp>
      <p:sp>
        <p:nvSpPr>
          <p:cNvPr id="3" name="日付プレースホルダ 2"/>
          <p:cNvSpPr>
            <a:spLocks noGrp="1"/>
          </p:cNvSpPr>
          <p:nvPr>
            <p:ph type="dt" idx="1"/>
          </p:nvPr>
        </p:nvSpPr>
        <p:spPr>
          <a:xfrm>
            <a:off x="3848732" y="6"/>
            <a:ext cx="2944682" cy="495069"/>
          </a:xfrm>
          <a:prstGeom prst="rect">
            <a:avLst/>
          </a:prstGeom>
        </p:spPr>
        <p:txBody>
          <a:bodyPr vert="horz" lIns="91171" tIns="45588" rIns="91171" bIns="45588" rtlCol="0"/>
          <a:lstStyle>
            <a:lvl1pPr algn="r">
              <a:defRPr sz="1200"/>
            </a:lvl1pPr>
          </a:lstStyle>
          <a:p>
            <a:pPr>
              <a:defRPr/>
            </a:pPr>
            <a:fld id="{0B89AA30-158B-4895-9466-33257C2A0043}" type="datetimeFigureOut">
              <a:rPr lang="ja-JP" altLang="en-US"/>
              <a:pPr>
                <a:defRPr/>
              </a:pPr>
              <a:t>2016/8/22</a:t>
            </a:fld>
            <a:endParaRPr lang="ja-JP" altLang="en-US"/>
          </a:p>
        </p:txBody>
      </p:sp>
      <p:sp>
        <p:nvSpPr>
          <p:cNvPr id="4" name="スライド イメージ プレースホルダ 3"/>
          <p:cNvSpPr>
            <a:spLocks noGrp="1" noRot="1" noChangeAspect="1"/>
          </p:cNvSpPr>
          <p:nvPr>
            <p:ph type="sldImg" idx="2"/>
          </p:nvPr>
        </p:nvSpPr>
        <p:spPr>
          <a:xfrm>
            <a:off x="715963" y="744538"/>
            <a:ext cx="5362575" cy="3711575"/>
          </a:xfrm>
          <a:prstGeom prst="rect">
            <a:avLst/>
          </a:prstGeom>
          <a:noFill/>
          <a:ln w="12700">
            <a:solidFill>
              <a:prstClr val="black"/>
            </a:solidFill>
          </a:ln>
        </p:spPr>
        <p:txBody>
          <a:bodyPr vert="horz" lIns="91171" tIns="45588" rIns="91171" bIns="45588" rtlCol="0" anchor="ctr"/>
          <a:lstStyle/>
          <a:p>
            <a:pPr lvl="0"/>
            <a:endParaRPr lang="ja-JP" altLang="en-US" noProof="0"/>
          </a:p>
        </p:txBody>
      </p:sp>
      <p:sp>
        <p:nvSpPr>
          <p:cNvPr id="5" name="ノート プレースホルダ 4"/>
          <p:cNvSpPr>
            <a:spLocks noGrp="1"/>
          </p:cNvSpPr>
          <p:nvPr>
            <p:ph type="body" sz="quarter" idx="3"/>
          </p:nvPr>
        </p:nvSpPr>
        <p:spPr>
          <a:xfrm>
            <a:off x="679125" y="4707786"/>
            <a:ext cx="5436252" cy="4453304"/>
          </a:xfrm>
          <a:prstGeom prst="rect">
            <a:avLst/>
          </a:prstGeom>
        </p:spPr>
        <p:txBody>
          <a:bodyPr vert="horz" lIns="91171" tIns="45588" rIns="91171" bIns="45588"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408624"/>
            <a:ext cx="2944682" cy="495069"/>
          </a:xfrm>
          <a:prstGeom prst="rect">
            <a:avLst/>
          </a:prstGeom>
        </p:spPr>
        <p:txBody>
          <a:bodyPr vert="horz" lIns="91171" tIns="45588" rIns="91171" bIns="45588" rtlCol="0" anchor="b"/>
          <a:lstStyle>
            <a:lvl1pPr algn="l">
              <a:defRPr sz="1200"/>
            </a:lvl1pPr>
          </a:lstStyle>
          <a:p>
            <a:pPr>
              <a:defRPr/>
            </a:pPr>
            <a:endParaRPr lang="ja-JP" altLang="en-US"/>
          </a:p>
        </p:txBody>
      </p:sp>
      <p:sp>
        <p:nvSpPr>
          <p:cNvPr id="7" name="スライド番号プレースホルダ 6"/>
          <p:cNvSpPr>
            <a:spLocks noGrp="1"/>
          </p:cNvSpPr>
          <p:nvPr>
            <p:ph type="sldNum" sz="quarter" idx="5"/>
          </p:nvPr>
        </p:nvSpPr>
        <p:spPr>
          <a:xfrm>
            <a:off x="3848732" y="9408624"/>
            <a:ext cx="2944682" cy="495069"/>
          </a:xfrm>
          <a:prstGeom prst="rect">
            <a:avLst/>
          </a:prstGeom>
        </p:spPr>
        <p:txBody>
          <a:bodyPr vert="horz" lIns="91171" tIns="45588" rIns="91171" bIns="45588" rtlCol="0" anchor="b"/>
          <a:lstStyle>
            <a:lvl1pPr algn="r">
              <a:defRPr sz="1200"/>
            </a:lvl1pPr>
          </a:lstStyle>
          <a:p>
            <a:pPr>
              <a:defRPr/>
            </a:pPr>
            <a:fld id="{963BCB37-C1DD-4C04-A17D-411114B746B8}" type="slidenum">
              <a:rPr lang="ja-JP" altLang="en-US"/>
              <a:pPr>
                <a:defRPr/>
              </a:pPr>
              <a:t>‹#›</a:t>
            </a:fld>
            <a:endParaRPr lang="ja-JP" altLang="en-US"/>
          </a:p>
        </p:txBody>
      </p:sp>
    </p:spTree>
    <p:extLst>
      <p:ext uri="{BB962C8B-B14F-4D97-AF65-F5344CB8AC3E}">
        <p14:creationId xmlns:p14="http://schemas.microsoft.com/office/powerpoint/2010/main" val="26049483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dirty="0"/>
          </a:p>
        </p:txBody>
      </p:sp>
      <p:sp>
        <p:nvSpPr>
          <p:cNvPr id="7172"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0145" indent="-283695" eaLnBrk="0" hangingPunct="0">
              <a:spcBef>
                <a:spcPct val="30000"/>
              </a:spcBef>
              <a:defRPr kumimoji="1" sz="1200">
                <a:solidFill>
                  <a:schemeClr val="tx1"/>
                </a:solidFill>
                <a:latin typeface="Calibri" pitchFamily="34" charset="0"/>
                <a:ea typeface="ＭＳ Ｐゴシック" pitchFamily="50" charset="-128"/>
              </a:defRPr>
            </a:lvl2pPr>
            <a:lvl3pPr marL="1139537" indent="-226641" eaLnBrk="0" hangingPunct="0">
              <a:spcBef>
                <a:spcPct val="30000"/>
              </a:spcBef>
              <a:defRPr kumimoji="1" sz="1200">
                <a:solidFill>
                  <a:schemeClr val="tx1"/>
                </a:solidFill>
                <a:latin typeface="Calibri" pitchFamily="34" charset="0"/>
                <a:ea typeface="ＭＳ Ｐゴシック" pitchFamily="50" charset="-128"/>
              </a:defRPr>
            </a:lvl3pPr>
            <a:lvl4pPr marL="1594400" indent="-226641" eaLnBrk="0" hangingPunct="0">
              <a:spcBef>
                <a:spcPct val="30000"/>
              </a:spcBef>
              <a:defRPr kumimoji="1" sz="1200">
                <a:solidFill>
                  <a:schemeClr val="tx1"/>
                </a:solidFill>
                <a:latin typeface="Calibri" pitchFamily="34" charset="0"/>
                <a:ea typeface="ＭＳ Ｐゴシック" pitchFamily="50" charset="-128"/>
              </a:defRPr>
            </a:lvl4pPr>
            <a:lvl5pPr marL="2050849" indent="-226641" eaLnBrk="0" hangingPunct="0">
              <a:spcBef>
                <a:spcPct val="30000"/>
              </a:spcBef>
              <a:defRPr kumimoji="1" sz="1200">
                <a:solidFill>
                  <a:schemeClr val="tx1"/>
                </a:solidFill>
                <a:latin typeface="Calibri" pitchFamily="34" charset="0"/>
                <a:ea typeface="ＭＳ Ｐゴシック" pitchFamily="50" charset="-128"/>
              </a:defRPr>
            </a:lvl5pPr>
            <a:lvl6pPr marL="2507297" indent="-226641"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63747" indent="-226641"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0195" indent="-226641"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76643" indent="-226641"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D403FFA9-F6ED-479C-BCBD-C35F478C820C}" type="slidenum">
              <a:rPr lang="ja-JP" altLang="en-US" smtClean="0">
                <a:latin typeface="Arial" charset="0"/>
              </a:rPr>
              <a:pPr eaLnBrk="1" hangingPunct="1">
                <a:spcBef>
                  <a:spcPct val="0"/>
                </a:spcBef>
              </a:pPr>
              <a:t>0</a:t>
            </a:fld>
            <a:endParaRPr lang="ja-JP" altLang="en-US">
              <a:latin typeface="Arial" charset="0"/>
            </a:endParaRPr>
          </a:p>
        </p:txBody>
      </p:sp>
    </p:spTree>
    <p:extLst>
      <p:ext uri="{BB962C8B-B14F-4D97-AF65-F5344CB8AC3E}">
        <p14:creationId xmlns:p14="http://schemas.microsoft.com/office/powerpoint/2010/main" val="206937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1</a:t>
            </a:fld>
            <a:endParaRPr lang="ja-JP" altLang="en-US"/>
          </a:p>
        </p:txBody>
      </p:sp>
    </p:spTree>
    <p:extLst>
      <p:ext uri="{BB962C8B-B14F-4D97-AF65-F5344CB8AC3E}">
        <p14:creationId xmlns:p14="http://schemas.microsoft.com/office/powerpoint/2010/main" val="1112895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2</a:t>
            </a:fld>
            <a:endParaRPr lang="ja-JP" altLang="en-US"/>
          </a:p>
        </p:txBody>
      </p:sp>
    </p:spTree>
    <p:extLst>
      <p:ext uri="{BB962C8B-B14F-4D97-AF65-F5344CB8AC3E}">
        <p14:creationId xmlns:p14="http://schemas.microsoft.com/office/powerpoint/2010/main" val="2027424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3</a:t>
            </a:fld>
            <a:endParaRPr lang="ja-JP" altLang="en-US"/>
          </a:p>
        </p:txBody>
      </p:sp>
    </p:spTree>
    <p:extLst>
      <p:ext uri="{BB962C8B-B14F-4D97-AF65-F5344CB8AC3E}">
        <p14:creationId xmlns:p14="http://schemas.microsoft.com/office/powerpoint/2010/main" val="1046141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4</a:t>
            </a:fld>
            <a:endParaRPr lang="ja-JP" altLang="en-US"/>
          </a:p>
        </p:txBody>
      </p:sp>
    </p:spTree>
    <p:extLst>
      <p:ext uri="{BB962C8B-B14F-4D97-AF65-F5344CB8AC3E}">
        <p14:creationId xmlns:p14="http://schemas.microsoft.com/office/powerpoint/2010/main" val="311008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5</a:t>
            </a:fld>
            <a:endParaRPr lang="ja-JP" altLang="en-US"/>
          </a:p>
        </p:txBody>
      </p:sp>
    </p:spTree>
    <p:extLst>
      <p:ext uri="{BB962C8B-B14F-4D97-AF65-F5344CB8AC3E}">
        <p14:creationId xmlns:p14="http://schemas.microsoft.com/office/powerpoint/2010/main" val="1685881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6</a:t>
            </a:fld>
            <a:endParaRPr lang="ja-JP" altLang="en-US"/>
          </a:p>
        </p:txBody>
      </p:sp>
    </p:spTree>
    <p:extLst>
      <p:ext uri="{BB962C8B-B14F-4D97-AF65-F5344CB8AC3E}">
        <p14:creationId xmlns:p14="http://schemas.microsoft.com/office/powerpoint/2010/main" val="3261683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7</a:t>
            </a:fld>
            <a:endParaRPr lang="ja-JP" altLang="en-US"/>
          </a:p>
        </p:txBody>
      </p:sp>
    </p:spTree>
    <p:extLst>
      <p:ext uri="{BB962C8B-B14F-4D97-AF65-F5344CB8AC3E}">
        <p14:creationId xmlns:p14="http://schemas.microsoft.com/office/powerpoint/2010/main" val="31031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963BCB37-C1DD-4C04-A17D-411114B746B8}" type="slidenum">
              <a:rPr lang="ja-JP" altLang="en-US" smtClean="0"/>
              <a:pPr>
                <a:defRPr/>
              </a:pPr>
              <a:t>8</a:t>
            </a:fld>
            <a:endParaRPr lang="ja-JP" altLang="en-US"/>
          </a:p>
        </p:txBody>
      </p:sp>
    </p:spTree>
    <p:extLst>
      <p:ext uri="{BB962C8B-B14F-4D97-AF65-F5344CB8AC3E}">
        <p14:creationId xmlns:p14="http://schemas.microsoft.com/office/powerpoint/2010/main" val="4605324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1" name="Rectangle 10"/>
          <p:cNvSpPr/>
          <p:nvPr/>
        </p:nvSpPr>
        <p:spPr>
          <a:xfrm>
            <a:off x="1" y="0"/>
            <a:ext cx="272479"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2" name="正方形/長方形 11"/>
          <p:cNvSpPr/>
          <p:nvPr userDrawn="1"/>
        </p:nvSpPr>
        <p:spPr>
          <a:xfrm>
            <a:off x="1" y="0"/>
            <a:ext cx="9905999" cy="83671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p:nvPr>
        </p:nvSpPr>
        <p:spPr>
          <a:xfrm>
            <a:off x="272480" y="112287"/>
            <a:ext cx="8316021" cy="724425"/>
          </a:xfrm>
          <a:ln>
            <a:noFill/>
          </a:ln>
        </p:spPr>
        <p:txBody>
          <a:bodyPr anchor="t"/>
          <a:lstStyle>
            <a:lvl1pPr>
              <a:defRPr sz="4400" b="0" baseline="0">
                <a:ln w="12700">
                  <a:noFill/>
                </a:ln>
                <a:solidFill>
                  <a:srgbClr val="000000"/>
                </a:solidFill>
                <a:effectLst/>
                <a:latin typeface="MS UI Gothic" panose="020B0600070205080204" pitchFamily="50" charset="-128"/>
                <a:ea typeface="MS UI Gothic" panose="020B060007020508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301532" y="836712"/>
            <a:ext cx="6705382" cy="432048"/>
          </a:xfrm>
        </p:spPr>
        <p:txBody>
          <a:bodyPr>
            <a:normAutofit/>
          </a:bodyPr>
          <a:lstStyle>
            <a:lvl1pPr marL="0" indent="0" algn="l">
              <a:buNone/>
              <a:defRPr sz="2400">
                <a:solidFill>
                  <a:srgbClr val="000000"/>
                </a:solidFill>
                <a:latin typeface="MS UI Gothic" panose="020B0600070205080204" pitchFamily="50" charset="-128"/>
                <a:ea typeface="MS UI Gothic" panose="020B0600070205080204" pitchFamily="50"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sz="1600"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a:xfrm>
            <a:off x="9064923" y="387704"/>
            <a:ext cx="784621" cy="365125"/>
          </a:xfrm>
        </p:spPr>
        <p:txBody>
          <a:bodyPr/>
          <a:lstStyle>
            <a:lvl1pPr>
              <a:defRPr sz="1800"/>
            </a:lvl1pPr>
          </a:lstStyle>
          <a:p>
            <a:pPr>
              <a:defRPr/>
            </a:pPr>
            <a:fld id="{6201B509-C9D7-451A-B71C-762486BF7722}" type="slidenum">
              <a:rPr lang="ja-JP" altLang="en-US" smtClean="0"/>
              <a:pPr>
                <a:defRPr/>
              </a:pPr>
              <a:t>‹#›</a:t>
            </a:fld>
            <a:endParaRPr lang="ja-JP" altLang="en-US" dirty="0"/>
          </a:p>
        </p:txBody>
      </p:sp>
      <p:grpSp>
        <p:nvGrpSpPr>
          <p:cNvPr id="7" name="Group 6"/>
          <p:cNvGrpSpPr/>
          <p:nvPr/>
        </p:nvGrpSpPr>
        <p:grpSpPr>
          <a:xfrm>
            <a:off x="8562290" y="474192"/>
            <a:ext cx="447287" cy="215900"/>
            <a:chOff x="7677151" y="209550"/>
            <a:chExt cx="447675" cy="431800"/>
          </a:xfrm>
          <a:solidFill>
            <a:schemeClr val="tx2">
              <a:lumMod val="60000"/>
              <a:lumOff val="40000"/>
            </a:schemeClr>
          </a:solidFill>
        </p:grpSpPr>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 name="正方形/長方形 12"/>
          <p:cNvSpPr>
            <a:spLocks noChangeArrowheads="1"/>
          </p:cNvSpPr>
          <p:nvPr userDrawn="1"/>
        </p:nvSpPr>
        <p:spPr bwMode="auto">
          <a:xfrm>
            <a:off x="2667000" y="6580188"/>
            <a:ext cx="49530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en-US" altLang="ja-JP" sz="1200" dirty="0">
                <a:solidFill>
                  <a:srgbClr val="595959"/>
                </a:solidFill>
                <a:latin typeface="Arial Unicode MS" pitchFamily="50" charset="-128"/>
                <a:ea typeface="Arial Unicode MS" pitchFamily="50" charset="-128"/>
                <a:cs typeface="Arial Unicode MS" pitchFamily="50" charset="-128"/>
              </a:rPr>
              <a:t>All Rights Reserved, Copyrights Patio Systems  </a:t>
            </a:r>
            <a:r>
              <a:rPr lang="en-US" altLang="ja-JP" sz="1200" dirty="0" err="1">
                <a:solidFill>
                  <a:srgbClr val="595959"/>
                </a:solidFill>
                <a:latin typeface="Arial Unicode MS" pitchFamily="50" charset="-128"/>
                <a:ea typeface="Arial Unicode MS" pitchFamily="50" charset="-128"/>
                <a:cs typeface="Arial Unicode MS" pitchFamily="50" charset="-128"/>
              </a:rPr>
              <a:t>Inc</a:t>
            </a:r>
            <a:r>
              <a:rPr lang="en-US" altLang="ja-JP" sz="1200" dirty="0">
                <a:solidFill>
                  <a:srgbClr val="595959"/>
                </a:solidFill>
                <a:latin typeface="Arial Unicode MS" pitchFamily="50" charset="-128"/>
                <a:ea typeface="Arial Unicode MS" pitchFamily="50" charset="-128"/>
                <a:cs typeface="Arial Unicode MS" pitchFamily="50" charset="-128"/>
              </a:rPr>
              <a:t>,.</a:t>
            </a:r>
            <a:r>
              <a:rPr lang="ja-JP" altLang="en-US" sz="1200" dirty="0">
                <a:solidFill>
                  <a:srgbClr val="595959"/>
                </a:solidFill>
                <a:latin typeface="Arial Unicode MS" pitchFamily="50" charset="-128"/>
                <a:ea typeface="Arial Unicode MS" pitchFamily="50" charset="-128"/>
                <a:cs typeface="Arial Unicode MS" pitchFamily="50" charset="-128"/>
              </a:rPr>
              <a:t> </a:t>
            </a:r>
            <a:r>
              <a:rPr lang="en-US" altLang="ja-JP" sz="1200" dirty="0">
                <a:solidFill>
                  <a:srgbClr val="595959"/>
                </a:solidFill>
                <a:latin typeface="Arial Unicode MS" pitchFamily="50" charset="-128"/>
                <a:ea typeface="Arial Unicode MS" pitchFamily="50" charset="-128"/>
                <a:cs typeface="Arial Unicode MS" pitchFamily="50" charset="-128"/>
              </a:rPr>
              <a:t>2016</a:t>
            </a:r>
            <a:endParaRPr lang="ja-JP" altLang="en-US" sz="1200" dirty="0">
              <a:solidFill>
                <a:srgbClr val="595959"/>
              </a:solidFill>
              <a:latin typeface="Arial Unicode MS" pitchFamily="50" charset="-128"/>
              <a:ea typeface="Arial Unicode MS" pitchFamily="50" charset="-128"/>
              <a:cs typeface="Arial Unicode MS" pitchFamily="50" charset="-128"/>
            </a:endParaRPr>
          </a:p>
        </p:txBody>
      </p:sp>
      <p:sp>
        <p:nvSpPr>
          <p:cNvPr id="14" name="正方形/長方形 13"/>
          <p:cNvSpPr>
            <a:spLocks noChangeArrowheads="1"/>
          </p:cNvSpPr>
          <p:nvPr userDrawn="1"/>
        </p:nvSpPr>
        <p:spPr bwMode="auto">
          <a:xfrm>
            <a:off x="2667000" y="9001125"/>
            <a:ext cx="4953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en-US" altLang="ja-JP" sz="1200">
                <a:latin typeface="Franklin Gothic Book" pitchFamily="34" charset="0"/>
                <a:ea typeface="HGｺﾞｼｯｸE" pitchFamily="49" charset="-128"/>
              </a:rPr>
              <a:t>All Rights Reserved, Copyrights Patio Systems  Inc,.</a:t>
            </a:r>
            <a:r>
              <a:rPr lang="ja-JP" altLang="en-US" sz="1200">
                <a:latin typeface="Franklin Gothic Book" pitchFamily="34" charset="0"/>
                <a:ea typeface="HGｺﾞｼｯｸE" pitchFamily="49" charset="-128"/>
              </a:rPr>
              <a:t> </a:t>
            </a:r>
            <a:r>
              <a:rPr lang="en-US" altLang="ja-JP" sz="1200">
                <a:latin typeface="Franklin Gothic Book" pitchFamily="34" charset="0"/>
                <a:ea typeface="HGｺﾞｼｯｸE" pitchFamily="49" charset="-128"/>
              </a:rPr>
              <a:t>2010</a:t>
            </a:r>
            <a:endParaRPr lang="ja-JP" altLang="en-US" sz="1200">
              <a:latin typeface="Franklin Gothic Book" pitchFamily="34" charset="0"/>
              <a:ea typeface="HGｺﾞｼｯｸE" pitchFamily="49" charset="-128"/>
            </a:endParaRPr>
          </a:p>
        </p:txBody>
      </p:sp>
      <p:pic>
        <p:nvPicPr>
          <p:cNvPr id="15" name="Picture 7" descr="C:\Users\m.murata\Desktop\patio_logo_BL.jpg"/>
          <p:cNvPicPr>
            <a:picLocks noChangeAspect="1" noChangeArrowheads="1"/>
          </p:cNvPicPr>
          <p:nvPr userDrawn="1"/>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36904" y="122017"/>
            <a:ext cx="1640209" cy="27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FBDEB64D-5E39-49E2-BF0A-4322916A7977}" type="slidenum">
              <a:rPr lang="ja-JP" altLang="en-US" smtClean="0"/>
              <a:pPr>
                <a:defRPr/>
              </a:pPr>
              <a:t>‹#›</a:t>
            </a:fld>
            <a:endParaRPr lang="ja-JP"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FBDEB64D-5E39-49E2-BF0A-4322916A7977}" type="slidenum">
              <a:rPr lang="ja-JP" altLang="en-US" smtClean="0"/>
              <a:pPr>
                <a:defRPr/>
              </a:pPr>
              <a:t>‹#›</a:t>
            </a:fld>
            <a:endParaRPr lang="ja-JP"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320800" y="5257800"/>
            <a:ext cx="7842250" cy="1143000"/>
          </a:xfrm>
        </p:spPr>
        <p:txBody>
          <a:bodyPr>
            <a:noAutofit/>
          </a:bodyPr>
          <a:lstStyle>
            <a:lvl1pPr algn="l">
              <a:defRPr sz="7200" baseline="0">
                <a:ln w="12700">
                  <a:solidFill>
                    <a:schemeClr val="tx2"/>
                  </a:solidFill>
                </a:ln>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1320800" y="838200"/>
            <a:ext cx="80899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dirty="0"/>
          </a:p>
        </p:txBody>
      </p:sp>
      <p:sp>
        <p:nvSpPr>
          <p:cNvPr id="10" name="Slide Number Placeholder 9"/>
          <p:cNvSpPr>
            <a:spLocks noGrp="1"/>
          </p:cNvSpPr>
          <p:nvPr>
            <p:ph type="sldNum" sz="quarter" idx="11"/>
          </p:nvPr>
        </p:nvSpPr>
        <p:spPr/>
        <p:txBody>
          <a:bodyPr/>
          <a:lstStyle/>
          <a:p>
            <a:pPr>
              <a:defRPr/>
            </a:pPr>
            <a:fld id="{FBDEB64D-5E39-49E2-BF0A-4322916A7977}" type="slidenum">
              <a:rPr lang="ja-JP" altLang="en-US" smtClean="0"/>
              <a:pPr>
                <a:defRPr/>
              </a:pPr>
              <a:t>‹#›</a:t>
            </a:fld>
            <a:endParaRPr lang="ja-JP" altLang="en-US"/>
          </a:p>
        </p:txBody>
      </p:sp>
      <p:sp>
        <p:nvSpPr>
          <p:cNvPr id="12" name="Footer Placeholder 11"/>
          <p:cNvSpPr>
            <a:spLocks noGrp="1"/>
          </p:cNvSpPr>
          <p:nvPr>
            <p:ph type="ftr" sz="quarter" idx="12"/>
          </p:nvPr>
        </p:nvSpPr>
        <p:spPr/>
        <p:txBody>
          <a:bodyPr/>
          <a:lstStyle/>
          <a:p>
            <a:endParaRPr kumimoji="0"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20800" y="4484080"/>
            <a:ext cx="784225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13" name="Title 1"/>
          <p:cNvSpPr>
            <a:spLocks noGrp="1"/>
          </p:cNvSpPr>
          <p:nvPr>
            <p:ph type="title"/>
          </p:nvPr>
        </p:nvSpPr>
        <p:spPr>
          <a:xfrm>
            <a:off x="1320800" y="5257800"/>
            <a:ext cx="7842250" cy="1143000"/>
          </a:xfrm>
        </p:spPr>
        <p:txBody>
          <a:bodyPr>
            <a:noAutofit/>
          </a:bodyPr>
          <a:lstStyle>
            <a:lvl1pPr algn="l">
              <a:defRPr sz="7200" baseline="0">
                <a:ln w="12700">
                  <a:solidFill>
                    <a:schemeClr val="tx2"/>
                  </a:solidFill>
                </a:ln>
              </a:defRPr>
            </a:lvl1pPr>
          </a:lstStyle>
          <a:p>
            <a:r>
              <a:rPr lang="ja-JP" altLang="en-US"/>
              <a:t>マスター タイトルの書式設定</a:t>
            </a:r>
            <a:endParaRPr lang="en-US" dirty="0"/>
          </a:p>
        </p:txBody>
      </p:sp>
      <p:sp>
        <p:nvSpPr>
          <p:cNvPr id="19" name="Date Placeholder 18"/>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dirty="0"/>
          </a:p>
        </p:txBody>
      </p:sp>
      <p:sp>
        <p:nvSpPr>
          <p:cNvPr id="20" name="Slide Number Placeholder 19"/>
          <p:cNvSpPr>
            <a:spLocks noGrp="1"/>
          </p:cNvSpPr>
          <p:nvPr>
            <p:ph type="sldNum" sz="quarter" idx="11"/>
          </p:nvPr>
        </p:nvSpPr>
        <p:spPr/>
        <p:txBody>
          <a:bodyPr/>
          <a:lstStyle/>
          <a:p>
            <a:pPr>
              <a:defRPr/>
            </a:pPr>
            <a:fld id="{FBDEB64D-5E39-49E2-BF0A-4322916A7977}" type="slidenum">
              <a:rPr lang="ja-JP" altLang="en-US" smtClean="0"/>
              <a:pPr>
                <a:defRPr/>
              </a:pPr>
              <a:t>‹#›</a:t>
            </a:fld>
            <a:endParaRPr lang="ja-JP" altLang="en-US"/>
          </a:p>
        </p:txBody>
      </p:sp>
      <p:sp>
        <p:nvSpPr>
          <p:cNvPr id="21" name="Footer Placeholder 20"/>
          <p:cNvSpPr>
            <a:spLocks noGrp="1"/>
          </p:cNvSpPr>
          <p:nvPr>
            <p:ph type="ftr" sz="quarter" idx="12"/>
          </p:nvPr>
        </p:nvSpPr>
        <p:spPr/>
        <p:txBody>
          <a:bodyPr/>
          <a:lstStyle/>
          <a:p>
            <a:endParaRPr kumimoji="0" lang="en-US" dirty="0"/>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5" name="Date Placeholder 4"/>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FBDEB64D-5E39-49E2-BF0A-4322916A7977}" type="slidenum">
              <a:rPr lang="ja-JP" altLang="en-US" smtClean="0"/>
              <a:pPr>
                <a:defRPr/>
              </a:pPr>
              <a:t>‹#›</a:t>
            </a:fld>
            <a:endParaRPr lang="ja-JP" altLang="en-US"/>
          </a:p>
        </p:txBody>
      </p:sp>
      <p:sp>
        <p:nvSpPr>
          <p:cNvPr id="9" name="Content Placeholder 8"/>
          <p:cNvSpPr>
            <a:spLocks noGrp="1"/>
          </p:cNvSpPr>
          <p:nvPr>
            <p:ph sz="quarter" idx="13"/>
          </p:nvPr>
        </p:nvSpPr>
        <p:spPr>
          <a:xfrm>
            <a:off x="1317498" y="841248"/>
            <a:ext cx="4041648" cy="438912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1" name="Content Placeholder 10"/>
          <p:cNvSpPr>
            <a:spLocks noGrp="1"/>
          </p:cNvSpPr>
          <p:nvPr>
            <p:ph sz="quarter" idx="14"/>
          </p:nvPr>
        </p:nvSpPr>
        <p:spPr>
          <a:xfrm>
            <a:off x="5527548" y="841248"/>
            <a:ext cx="4041648" cy="438912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20800" y="841248"/>
            <a:ext cx="404495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5" name="Text Placeholder 4"/>
          <p:cNvSpPr>
            <a:spLocks noGrp="1"/>
          </p:cNvSpPr>
          <p:nvPr>
            <p:ph type="body" sz="quarter" idx="3"/>
          </p:nvPr>
        </p:nvSpPr>
        <p:spPr>
          <a:xfrm>
            <a:off x="5530851" y="841248"/>
            <a:ext cx="4046539"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defRPr/>
            </a:pPr>
            <a:fld id="{FBDEB64D-5E39-49E2-BF0A-4322916A7977}" type="slidenum">
              <a:rPr lang="ja-JP" altLang="en-US" smtClean="0"/>
              <a:pPr>
                <a:defRPr/>
              </a:pPr>
              <a:t>‹#›</a:t>
            </a:fld>
            <a:endParaRPr lang="ja-JP" altLang="en-US"/>
          </a:p>
        </p:txBody>
      </p:sp>
      <p:sp>
        <p:nvSpPr>
          <p:cNvPr id="11" name="Content Placeholder 10"/>
          <p:cNvSpPr>
            <a:spLocks noGrp="1"/>
          </p:cNvSpPr>
          <p:nvPr>
            <p:ph sz="quarter" idx="13"/>
          </p:nvPr>
        </p:nvSpPr>
        <p:spPr>
          <a:xfrm>
            <a:off x="1317498" y="1380744"/>
            <a:ext cx="4041648" cy="384048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3" name="Content Placeholder 12"/>
          <p:cNvSpPr>
            <a:spLocks noGrp="1"/>
          </p:cNvSpPr>
          <p:nvPr>
            <p:ph sz="quarter" idx="14"/>
          </p:nvPr>
        </p:nvSpPr>
        <p:spPr>
          <a:xfrm>
            <a:off x="5527548" y="1380743"/>
            <a:ext cx="4041648" cy="384048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pPr>
              <a:defRPr/>
            </a:pPr>
            <a:fld id="{FBDEB64D-5E39-49E2-BF0A-4322916A7977}" type="slidenum">
              <a:rPr lang="ja-JP" altLang="en-US" smtClean="0"/>
              <a:pPr>
                <a:defRPr/>
              </a:pPr>
              <a:t>‹#›</a:t>
            </a:fld>
            <a:endParaRPr lang="ja-JP"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6" name="Slide Number Placeholder 5"/>
          <p:cNvSpPr>
            <a:spLocks noGrp="1"/>
          </p:cNvSpPr>
          <p:nvPr>
            <p:ph type="sldNum" sz="quarter" idx="11"/>
          </p:nvPr>
        </p:nvSpPr>
        <p:spPr/>
        <p:txBody>
          <a:bodyPr/>
          <a:lstStyle/>
          <a:p>
            <a:pPr>
              <a:defRPr/>
            </a:pPr>
            <a:fld id="{FBDEB64D-5E39-49E2-BF0A-4322916A7977}" type="slidenum">
              <a:rPr lang="ja-JP" altLang="en-US" smtClean="0"/>
              <a:pPr>
                <a:defRPr/>
              </a:pPr>
              <a:t>‹#›</a:t>
            </a:fld>
            <a:endParaRPr lang="ja-JP" altLang="en-US"/>
          </a:p>
        </p:txBody>
      </p:sp>
      <p:sp>
        <p:nvSpPr>
          <p:cNvPr id="7" name="Footer Placeholder 6"/>
          <p:cNvSpPr>
            <a:spLocks noGrp="1"/>
          </p:cNvSpPr>
          <p:nvPr>
            <p:ph type="ftr" sz="quarter" idx="12"/>
          </p:nvPr>
        </p:nvSpPr>
        <p:spPr/>
        <p:txBody>
          <a:bodyPr/>
          <a:lstStyle/>
          <a:p>
            <a:endParaRPr kumimoji="0"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191250" y="395287"/>
            <a:ext cx="3259006" cy="1162050"/>
          </a:xfrm>
        </p:spPr>
        <p:txBody>
          <a:bodyPr anchor="b"/>
          <a:lstStyle>
            <a:lvl1pPr algn="l">
              <a:defRPr sz="2000" b="1">
                <a:ln>
                  <a:noFill/>
                </a:ln>
                <a:solidFill>
                  <a:srgbClr val="FF7605"/>
                </a:solidFill>
                <a:effectLst/>
              </a:defRPr>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6191250" y="1557338"/>
            <a:ext cx="3259006"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Content Placeholder 13"/>
          <p:cNvSpPr>
            <a:spLocks noGrp="1"/>
          </p:cNvSpPr>
          <p:nvPr>
            <p:ph sz="quarter" idx="13"/>
          </p:nvPr>
        </p:nvSpPr>
        <p:spPr>
          <a:xfrm>
            <a:off x="990600" y="381000"/>
            <a:ext cx="5200650" cy="59436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9" name="Date Placeholder 8"/>
          <p:cNvSpPr>
            <a:spLocks noGrp="1"/>
          </p:cNvSpPr>
          <p:nvPr>
            <p:ph type="dt" sz="half" idx="14"/>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10" name="Slide Number Placeholder 9"/>
          <p:cNvSpPr>
            <a:spLocks noGrp="1"/>
          </p:cNvSpPr>
          <p:nvPr>
            <p:ph type="sldNum" sz="quarter" idx="15"/>
          </p:nvPr>
        </p:nvSpPr>
        <p:spPr/>
        <p:txBody>
          <a:bodyPr/>
          <a:lstStyle/>
          <a:p>
            <a:pPr>
              <a:defRPr/>
            </a:pPr>
            <a:fld id="{FBDEB64D-5E39-49E2-BF0A-4322916A7977}" type="slidenum">
              <a:rPr lang="ja-JP" altLang="en-US" smtClean="0"/>
              <a:pPr>
                <a:defRPr/>
              </a:pPr>
              <a:t>‹#›</a:t>
            </a:fld>
            <a:endParaRPr lang="ja-JP" altLang="en-US"/>
          </a:p>
        </p:txBody>
      </p:sp>
      <p:sp>
        <p:nvSpPr>
          <p:cNvPr id="13" name="Footer Placeholder 12"/>
          <p:cNvSpPr>
            <a:spLocks noGrp="1"/>
          </p:cNvSpPr>
          <p:nvPr>
            <p:ph type="ftr" sz="quarter" idx="16"/>
          </p:nvPr>
        </p:nvSpPr>
        <p:spPr/>
        <p:txBody>
          <a:bodyPr/>
          <a:lstStyle/>
          <a:p>
            <a:endParaRPr kumimoji="0"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320800" y="4624754"/>
            <a:ext cx="5943600" cy="404446"/>
          </a:xfrm>
        </p:spPr>
        <p:txBody>
          <a:bodyPr bIns="0" anchor="b"/>
          <a:lstStyle>
            <a:lvl1pPr algn="l">
              <a:defRPr sz="2000" b="1">
                <a:ln w="12700">
                  <a:noFill/>
                </a:ln>
                <a:solidFill>
                  <a:schemeClr val="tx1"/>
                </a:solidFill>
                <a:effectLst/>
              </a:defRPr>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1434306" y="381000"/>
            <a:ext cx="635635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1320800" y="5029200"/>
            <a:ext cx="437515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eaLnBrk="1" latinLnBrk="0" hangingPunct="1"/>
            <a:fld id="{ACDF6120-F1F0-4C60-9FE9-39AC71A9C79D}" type="datetimeFigureOut">
              <a:rPr lang="en-US" smtClean="0"/>
              <a:pPr eaLnBrk="1" latinLnBrk="0" hangingPunct="1"/>
              <a:t>8/22/2016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pPr>
              <a:defRPr/>
            </a:pPr>
            <a:fld id="{FBDEB64D-5E39-49E2-BF0A-4322916A7977}" type="slidenum">
              <a:rPr lang="ja-JP" altLang="en-US" smtClean="0"/>
              <a:pPr>
                <a:defRPr/>
              </a:pPr>
              <a:t>‹#›</a:t>
            </a:fld>
            <a:endParaRPr lang="ja-JP"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4765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4765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320800" y="5257800"/>
            <a:ext cx="784225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320800" y="838200"/>
            <a:ext cx="8089900" cy="44196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3"/>
          </p:nvPr>
        </p:nvSpPr>
        <p:spPr>
          <a:xfrm>
            <a:off x="1364653" y="6553200"/>
            <a:ext cx="77597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pPr algn="r" eaLnBrk="1" latinLnBrk="0" hangingPunct="1"/>
            <a:endParaRPr kumimoji="0" lang="en-US" sz="1400" dirty="0">
              <a:solidFill>
                <a:schemeClr val="tx2"/>
              </a:solidFill>
            </a:endParaRPr>
          </a:p>
        </p:txBody>
      </p:sp>
      <p:sp>
        <p:nvSpPr>
          <p:cNvPr id="6" name="Slide Number Placeholder 5"/>
          <p:cNvSpPr>
            <a:spLocks noGrp="1"/>
          </p:cNvSpPr>
          <p:nvPr>
            <p:ph type="sldNum" sz="quarter" idx="4"/>
          </p:nvPr>
        </p:nvSpPr>
        <p:spPr>
          <a:xfrm>
            <a:off x="9410700" y="5740401"/>
            <a:ext cx="41275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pPr>
              <a:defRPr/>
            </a:pPr>
            <a:fld id="{FBDEB64D-5E39-49E2-BF0A-4322916A7977}" type="slidenum">
              <a:rPr lang="ja-JP" altLang="en-US" smtClean="0"/>
              <a:pPr>
                <a:defRPr/>
              </a:pPr>
              <a:t>‹#›</a:t>
            </a:fld>
            <a:endParaRPr lang="ja-JP" altLang="en-US"/>
          </a:p>
        </p:txBody>
      </p:sp>
      <p:sp>
        <p:nvSpPr>
          <p:cNvPr id="16" name="Freeform 5"/>
          <p:cNvSpPr>
            <a:spLocks/>
          </p:cNvSpPr>
          <p:nvPr/>
        </p:nvSpPr>
        <p:spPr bwMode="auto">
          <a:xfrm>
            <a:off x="9157892" y="5715000"/>
            <a:ext cx="263128"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89156" y="4811591"/>
            <a:ext cx="2625969" cy="247650"/>
          </a:xfrm>
          <a:prstGeom prst="rect">
            <a:avLst/>
          </a:prstGeom>
        </p:spPr>
        <p:txBody>
          <a:bodyPr vert="horz" lIns="91440" tIns="45720" rIns="91440" bIns="45720" rtlCol="0" anchor="ctr"/>
          <a:lstStyle>
            <a:lvl1pPr algn="l">
              <a:defRPr sz="1200">
                <a:solidFill>
                  <a:srgbClr val="FFFFFF"/>
                </a:solidFill>
              </a:defRPr>
            </a:lvl1pPr>
          </a:lstStyle>
          <a:p>
            <a:pPr eaLnBrk="1" latinLnBrk="0" hangingPunct="1"/>
            <a:fld id="{ACDF6120-F1F0-4C60-9FE9-39AC71A9C79D}" type="datetimeFigureOut">
              <a:rPr lang="en-US" smtClean="0"/>
              <a:pPr eaLnBrk="1" latinLnBrk="0" hangingPunct="1"/>
              <a:t>8/22/2016</a:t>
            </a:fld>
            <a:endParaRPr lang="en-US" sz="14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hf hdr="0" ftr="0" dt="0"/>
  <p:txStyles>
    <p:titleStyle>
      <a:lvl1pPr algn="l" defTabSz="914400" rtl="0" eaLnBrk="1" latinLnBrk="0" hangingPunct="1">
        <a:spcBef>
          <a:spcPct val="0"/>
        </a:spcBef>
        <a:buNone/>
        <a:defRPr kumimoji="1"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848544" y="1124744"/>
            <a:ext cx="8496944" cy="3384376"/>
          </a:xfrm>
          <a:prstGeom prst="rect">
            <a:avLst/>
          </a:prstGeom>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ja-JP" altLang="en-US" sz="1050">
              <a:solidFill>
                <a:schemeClr val="tx1"/>
              </a:solidFill>
            </a:endParaRPr>
          </a:p>
        </p:txBody>
      </p:sp>
      <p:sp>
        <p:nvSpPr>
          <p:cNvPr id="5" name="Rectangle 12"/>
          <p:cNvSpPr txBox="1">
            <a:spLocks noChangeArrowheads="1"/>
          </p:cNvSpPr>
          <p:nvPr/>
        </p:nvSpPr>
        <p:spPr bwMode="auto">
          <a:xfrm>
            <a:off x="-18296" y="1268760"/>
            <a:ext cx="9906000" cy="3384376"/>
          </a:xfrm>
          <a:prstGeom prst="rect">
            <a:avLst/>
          </a:prstGeom>
          <a:noFill/>
          <a:ln/>
          <a:extLst>
            <a:ext uri="{909E8E84-426E-40DD-AFC4-6F175D3DCCD1}">
              <a14:hiddenFill xmlns:a14="http://schemas.microsoft.com/office/drawing/2010/main">
                <a:solidFill>
                  <a:srgbClr val="3366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4880" tIns="37440" rIns="74880" bIns="37440" numCol="1" rtlCol="0" anchor="ctr" anchorCtr="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kumimoji="1"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kumimoji="1" sz="1800" kern="1200">
                <a:solidFill>
                  <a:schemeClr val="tx1"/>
                </a:solidFill>
                <a:latin typeface="+mn-lt"/>
                <a:ea typeface="+mn-ea"/>
                <a:cs typeface="+mn-cs"/>
              </a:defRPr>
            </a:lvl9pPr>
          </a:lstStyle>
          <a:p>
            <a:pPr marL="0" indent="0" algn="ctr" fontAlgn="auto">
              <a:spcAft>
                <a:spcPts val="0"/>
              </a:spcAft>
              <a:buFont typeface="Arial" pitchFamily="34" charset="0"/>
              <a:buNone/>
              <a:tabLst>
                <a:tab pos="0" algn="l"/>
                <a:tab pos="363736" algn="l"/>
                <a:tab pos="728762" algn="l"/>
                <a:tab pos="1093788" algn="l"/>
                <a:tab pos="1458814" algn="l"/>
                <a:tab pos="1823839" algn="l"/>
                <a:tab pos="2188865" algn="l"/>
                <a:tab pos="2553891" algn="l"/>
                <a:tab pos="2918917" algn="l"/>
                <a:tab pos="3283942" algn="l"/>
                <a:tab pos="3648968" algn="l"/>
                <a:tab pos="4013994" algn="l"/>
                <a:tab pos="4379020" algn="l"/>
                <a:tab pos="4744045" algn="l"/>
                <a:tab pos="5109072" algn="l"/>
                <a:tab pos="5474097" algn="l"/>
                <a:tab pos="5839123" algn="l"/>
                <a:tab pos="6204148" algn="l"/>
                <a:tab pos="6569175" algn="l"/>
                <a:tab pos="6934200" algn="l"/>
                <a:tab pos="7299226" algn="l"/>
              </a:tabLst>
            </a:pPr>
            <a:r>
              <a:rPr lang="ja-JP" altLang="en-US" dirty="0">
                <a:effectLst>
                  <a:outerShdw blurRad="38100" dist="38100" dir="2700000" algn="tl">
                    <a:srgbClr val="C0C0C0"/>
                  </a:outerShdw>
                </a:effectLst>
                <a:latin typeface="ＭＳ 明朝" panose="02020609040205080304" pitchFamily="17" charset="-128"/>
                <a:ea typeface="ＭＳ 明朝" panose="02020609040205080304" pitchFamily="17" charset="-128"/>
              </a:rPr>
              <a:t>全日電材連における</a:t>
            </a:r>
            <a:r>
              <a:rPr lang="en-US" altLang="ja-JP" dirty="0">
                <a:effectLst>
                  <a:outerShdw blurRad="38100" dist="38100" dir="2700000" algn="tl">
                    <a:srgbClr val="C0C0C0"/>
                  </a:outerShdw>
                </a:effectLst>
                <a:latin typeface="ＭＳ 明朝" panose="02020609040205080304" pitchFamily="17" charset="-128"/>
                <a:ea typeface="ＭＳ 明朝" panose="02020609040205080304" pitchFamily="17" charset="-128"/>
              </a:rPr>
              <a:t>EDI</a:t>
            </a:r>
            <a:r>
              <a:rPr lang="ja-JP" altLang="en-US" dirty="0">
                <a:effectLst>
                  <a:outerShdw blurRad="38100" dist="38100" dir="2700000" algn="tl">
                    <a:srgbClr val="C0C0C0"/>
                  </a:outerShdw>
                </a:effectLst>
                <a:latin typeface="ＭＳ 明朝" panose="02020609040205080304" pitchFamily="17" charset="-128"/>
                <a:ea typeface="ＭＳ 明朝" panose="02020609040205080304" pitchFamily="17" charset="-128"/>
              </a:rPr>
              <a:t>普及活動</a:t>
            </a:r>
            <a:endParaRPr lang="en-US" altLang="ja-JP" dirty="0">
              <a:effectLst>
                <a:outerShdw blurRad="38100" dist="38100" dir="2700000" algn="tl">
                  <a:srgbClr val="C0C0C0"/>
                </a:outerShdw>
              </a:effectLst>
              <a:latin typeface="ＭＳ 明朝" panose="02020609040205080304" pitchFamily="17" charset="-128"/>
              <a:ea typeface="ＭＳ 明朝" panose="02020609040205080304" pitchFamily="17" charset="-128"/>
            </a:endParaRPr>
          </a:p>
          <a:p>
            <a:pPr marL="0" indent="0" algn="ctr" fontAlgn="auto">
              <a:spcAft>
                <a:spcPts val="0"/>
              </a:spcAft>
              <a:buFont typeface="Arial" pitchFamily="34" charset="0"/>
              <a:buNone/>
              <a:tabLst>
                <a:tab pos="0" algn="l"/>
                <a:tab pos="363736" algn="l"/>
                <a:tab pos="728762" algn="l"/>
                <a:tab pos="1093788" algn="l"/>
                <a:tab pos="1458814" algn="l"/>
                <a:tab pos="1823839" algn="l"/>
                <a:tab pos="2188865" algn="l"/>
                <a:tab pos="2553891" algn="l"/>
                <a:tab pos="2918917" algn="l"/>
                <a:tab pos="3283942" algn="l"/>
                <a:tab pos="3648968" algn="l"/>
                <a:tab pos="4013994" algn="l"/>
                <a:tab pos="4379020" algn="l"/>
                <a:tab pos="4744045" algn="l"/>
                <a:tab pos="5109072" algn="l"/>
                <a:tab pos="5474097" algn="l"/>
                <a:tab pos="5839123" algn="l"/>
                <a:tab pos="6204148" algn="l"/>
                <a:tab pos="6569175" algn="l"/>
                <a:tab pos="6934200" algn="l"/>
                <a:tab pos="7299226" algn="l"/>
              </a:tabLst>
            </a:pPr>
            <a:endParaRPr lang="en-US" altLang="ja-JP" dirty="0">
              <a:effectLst>
                <a:outerShdw blurRad="38100" dist="38100" dir="2700000" algn="tl">
                  <a:srgbClr val="C0C0C0"/>
                </a:outerShdw>
              </a:effectLst>
              <a:latin typeface="ＭＳ 明朝" panose="02020609040205080304" pitchFamily="17" charset="-128"/>
              <a:ea typeface="ＭＳ 明朝" panose="02020609040205080304" pitchFamily="17" charset="-128"/>
            </a:endParaRPr>
          </a:p>
          <a:p>
            <a:pPr marL="0" indent="0" algn="ctr" fontAlgn="auto">
              <a:spcAft>
                <a:spcPts val="0"/>
              </a:spcAft>
              <a:buFont typeface="Arial" pitchFamily="34" charset="0"/>
              <a:buNone/>
              <a:tabLst>
                <a:tab pos="0" algn="l"/>
                <a:tab pos="363736" algn="l"/>
                <a:tab pos="728762" algn="l"/>
                <a:tab pos="1093788" algn="l"/>
                <a:tab pos="1458814" algn="l"/>
                <a:tab pos="1823839" algn="l"/>
                <a:tab pos="2188865" algn="l"/>
                <a:tab pos="2553891" algn="l"/>
                <a:tab pos="2918917" algn="l"/>
                <a:tab pos="3283942" algn="l"/>
                <a:tab pos="3648968" algn="l"/>
                <a:tab pos="4013994" algn="l"/>
                <a:tab pos="4379020" algn="l"/>
                <a:tab pos="4744045" algn="l"/>
                <a:tab pos="5109072" algn="l"/>
                <a:tab pos="5474097" algn="l"/>
                <a:tab pos="5839123" algn="l"/>
                <a:tab pos="6204148" algn="l"/>
                <a:tab pos="6569175" algn="l"/>
                <a:tab pos="6934200" algn="l"/>
                <a:tab pos="7299226" algn="l"/>
              </a:tabLst>
            </a:pPr>
            <a:r>
              <a:rPr lang="ja-JP" altLang="en-US" dirty="0">
                <a:effectLst>
                  <a:outerShdw blurRad="38100" dist="38100" dir="2700000" algn="tl">
                    <a:srgbClr val="C0C0C0"/>
                  </a:outerShdw>
                </a:effectLst>
                <a:latin typeface="ＭＳ 明朝" panose="02020609040205080304" pitchFamily="17" charset="-128"/>
                <a:ea typeface="ＭＳ 明朝" panose="02020609040205080304" pitchFamily="17" charset="-128"/>
              </a:rPr>
              <a:t>現　状　説　明</a:t>
            </a:r>
            <a:endParaRPr lang="en-GB" altLang="ja-JP" dirty="0">
              <a:effectLst>
                <a:outerShdw blurRad="38100" dist="38100" dir="2700000" algn="tl">
                  <a:srgbClr val="C0C0C0"/>
                </a:outerShdw>
              </a:effectLst>
              <a:latin typeface="ＭＳ 明朝" panose="02020609040205080304" pitchFamily="17" charset="-128"/>
              <a:ea typeface="ＭＳ 明朝" panose="02020609040205080304" pitchFamily="17" charset="-128"/>
            </a:endParaRPr>
          </a:p>
        </p:txBody>
      </p:sp>
      <p:sp>
        <p:nvSpPr>
          <p:cNvPr id="6" name="Text Box 3"/>
          <p:cNvSpPr txBox="1">
            <a:spLocks noChangeArrowheads="1"/>
          </p:cNvSpPr>
          <p:nvPr/>
        </p:nvSpPr>
        <p:spPr bwMode="auto">
          <a:xfrm>
            <a:off x="6355" y="5085184"/>
            <a:ext cx="9906000" cy="138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125" tIns="38025" rIns="73125" bIns="38025" anchor="ctr"/>
          <a:lstStyle>
            <a:lvl1pPr algn="l">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1pPr>
            <a:lvl2pPr algn="l">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2pPr>
            <a:lvl3pPr algn="l">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3pPr>
            <a:lvl4pPr algn="l">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4pPr>
            <a:lvl5pPr algn="l">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5pPr>
            <a:lvl6pP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6pPr>
            <a:lvl7pP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7pPr>
            <a:lvl8pP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8pPr>
            <a:lvl9pP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defRPr>
            </a:lvl9pPr>
          </a:lstStyle>
          <a:p>
            <a:pPr algn="ctr" fontAlgn="ctr">
              <a:lnSpc>
                <a:spcPct val="50000"/>
              </a:lnSpc>
              <a:spcBef>
                <a:spcPts val="1869"/>
              </a:spcBef>
              <a:buClr>
                <a:srgbClr val="000000"/>
              </a:buClr>
              <a:buSzPct val="75000"/>
            </a:pPr>
            <a:r>
              <a:rPr lang="ja-JP" altLang="en-GB" sz="1950" dirty="0">
                <a:latin typeface="+mn-ea"/>
                <a:ea typeface="+mn-ea"/>
              </a:rPr>
              <a:t>全日本電設資材卸業協同組合連合会</a:t>
            </a:r>
          </a:p>
          <a:p>
            <a:pPr algn="ctr" fontAlgn="ctr">
              <a:lnSpc>
                <a:spcPct val="50000"/>
              </a:lnSpc>
              <a:spcBef>
                <a:spcPts val="1869"/>
              </a:spcBef>
              <a:buClr>
                <a:srgbClr val="000000"/>
              </a:buClr>
              <a:buSzPct val="75000"/>
            </a:pPr>
            <a:r>
              <a:rPr lang="ja-JP" altLang="en-GB" sz="1950" dirty="0">
                <a:latin typeface="+mn-ea"/>
                <a:ea typeface="+mn-ea"/>
              </a:rPr>
              <a:t>平成</a:t>
            </a:r>
            <a:r>
              <a:rPr lang="en-US" altLang="ja-JP" sz="1950" dirty="0">
                <a:latin typeface="+mn-ea"/>
                <a:ea typeface="+mn-ea"/>
              </a:rPr>
              <a:t>28</a:t>
            </a:r>
            <a:r>
              <a:rPr lang="ja-JP" altLang="en-GB" sz="1950" dirty="0">
                <a:latin typeface="+mn-ea"/>
                <a:ea typeface="+mn-ea"/>
              </a:rPr>
              <a:t>年</a:t>
            </a:r>
            <a:r>
              <a:rPr lang="ja-JP" altLang="en-US" sz="1950" dirty="0">
                <a:latin typeface="+mn-ea"/>
                <a:ea typeface="+mn-ea"/>
              </a:rPr>
              <a:t>８</a:t>
            </a:r>
            <a:r>
              <a:rPr lang="ja-JP" altLang="en-GB" sz="1950" dirty="0">
                <a:latin typeface="+mn-ea"/>
                <a:ea typeface="+mn-ea"/>
              </a:rPr>
              <a:t>月</a:t>
            </a:r>
            <a:r>
              <a:rPr lang="en-US" altLang="ja-JP" sz="1950" dirty="0">
                <a:latin typeface="+mn-ea"/>
                <a:ea typeface="+mn-ea"/>
              </a:rPr>
              <a:t>23</a:t>
            </a:r>
            <a:r>
              <a:rPr lang="ja-JP" altLang="en-GB" sz="1950" dirty="0">
                <a:latin typeface="+mn-ea"/>
                <a:ea typeface="+mn-ea"/>
              </a:rPr>
              <a:t>日</a:t>
            </a:r>
          </a:p>
        </p:txBody>
      </p:sp>
      <p:sp>
        <p:nvSpPr>
          <p:cNvPr id="8" name="テキスト ボックス 7"/>
          <p:cNvSpPr txBox="1"/>
          <p:nvPr/>
        </p:nvSpPr>
        <p:spPr>
          <a:xfrm>
            <a:off x="5882640" y="258341"/>
            <a:ext cx="3764280" cy="369332"/>
          </a:xfrm>
          <a:prstGeom prst="rect">
            <a:avLst/>
          </a:prstGeom>
          <a:noFill/>
          <a:ln>
            <a:solidFill>
              <a:schemeClr val="accent1"/>
            </a:solidFill>
          </a:ln>
        </p:spPr>
        <p:txBody>
          <a:bodyPr wrap="square" rtlCol="0">
            <a:spAutoFit/>
          </a:bodyPr>
          <a:lstStyle/>
          <a:p>
            <a:pPr algn="ctr"/>
            <a:r>
              <a:rPr kumimoji="1" lang="ja-JP" altLang="en-US" dirty="0">
                <a:solidFill>
                  <a:schemeClr val="tx1"/>
                </a:solidFill>
              </a:rPr>
              <a:t>業界横断</a:t>
            </a:r>
            <a:r>
              <a:rPr kumimoji="1" lang="en-US" altLang="ja-JP" dirty="0">
                <a:solidFill>
                  <a:schemeClr val="tx1"/>
                </a:solidFill>
              </a:rPr>
              <a:t>2016-2-05-(2)</a:t>
            </a:r>
            <a:endParaRPr kumimoji="1" lang="ja-JP" altLang="en-US" dirty="0">
              <a:solidFill>
                <a:schemeClr val="tx1"/>
              </a:solidFill>
            </a:endParaRPr>
          </a:p>
        </p:txBody>
      </p:sp>
    </p:spTree>
    <p:extLst>
      <p:ext uri="{BB962C8B-B14F-4D97-AF65-F5344CB8AC3E}">
        <p14:creationId xmlns:p14="http://schemas.microsoft.com/office/powerpoint/2010/main" val="165942989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lang="en-US" altLang="ja-JP" sz="3200" dirty="0">
                <a:solidFill>
                  <a:schemeClr val="tx1"/>
                </a:solidFill>
              </a:rPr>
              <a:t>EDI</a:t>
            </a:r>
            <a:r>
              <a:rPr lang="ja-JP" altLang="en-US" sz="3200" dirty="0">
                <a:solidFill>
                  <a:schemeClr val="tx1"/>
                </a:solidFill>
              </a:rPr>
              <a:t>普及に必要な事柄</a:t>
            </a:r>
            <a:r>
              <a:rPr lang="ja-JP" altLang="en-US" sz="3200" dirty="0"/>
              <a:t>　＜現状＞</a:t>
            </a:r>
            <a:endParaRPr kumimoji="1" lang="ja-JP" altLang="en-US" sz="3200" dirty="0"/>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pPr>
                <a:defRPr/>
              </a:pPr>
              <a:t>1</a:t>
            </a:fld>
            <a:endParaRPr lang="ja-JP" altLang="en-US" dirty="0"/>
          </a:p>
        </p:txBody>
      </p:sp>
      <p:sp>
        <p:nvSpPr>
          <p:cNvPr id="12" name="テキスト ボックス 11"/>
          <p:cNvSpPr txBox="1"/>
          <p:nvPr/>
        </p:nvSpPr>
        <p:spPr>
          <a:xfrm>
            <a:off x="446645" y="942975"/>
            <a:ext cx="9402899" cy="5078313"/>
          </a:xfrm>
          <a:prstGeom prst="rect">
            <a:avLst/>
          </a:prstGeom>
          <a:noFill/>
        </p:spPr>
        <p:txBody>
          <a:bodyPr wrap="square" rtlCol="0">
            <a:spAutoFit/>
          </a:bodyPr>
          <a:lstStyle/>
          <a:p>
            <a:r>
              <a:rPr lang="ja-JP" altLang="en-US" sz="2400" b="1" dirty="0">
                <a:solidFill>
                  <a:srgbClr val="FF0000"/>
                </a:solidFill>
              </a:rPr>
              <a:t>標準化を阻む理由</a:t>
            </a:r>
            <a:endParaRPr lang="en-US" altLang="ja-JP" sz="2400" b="1" dirty="0">
              <a:solidFill>
                <a:srgbClr val="FF0000"/>
              </a:solidFill>
            </a:endParaRPr>
          </a:p>
          <a:p>
            <a:r>
              <a:rPr lang="ja-JP" altLang="en-US" b="1" dirty="0"/>
              <a:t>　</a:t>
            </a:r>
            <a:r>
              <a:rPr lang="ja-JP" altLang="en-US" dirty="0"/>
              <a:t>現行の自社システムが業界標準と思い込んでいる企業が多い。</a:t>
            </a:r>
            <a:endParaRPr lang="en-US" altLang="ja-JP" dirty="0"/>
          </a:p>
          <a:p>
            <a:r>
              <a:rPr lang="ja-JP" altLang="en-US" dirty="0"/>
              <a:t>　それぞれの企業が業務文化をシステムに組み込んでいる。</a:t>
            </a:r>
            <a:endParaRPr lang="en-US" altLang="ja-JP" dirty="0"/>
          </a:p>
          <a:p>
            <a:r>
              <a:rPr lang="ja-JP" altLang="en-US" dirty="0"/>
              <a:t>　古い時代のシステム設計は伝票、台帳を企業ごとの処理方式でシステム化。</a:t>
            </a:r>
            <a:endParaRPr lang="en-US" altLang="ja-JP" dirty="0"/>
          </a:p>
          <a:p>
            <a:r>
              <a:rPr lang="ja-JP" altLang="en-US" dirty="0"/>
              <a:t>　システム要件は個別現場意見がメインで現場は今までと同じがベスト。</a:t>
            </a:r>
            <a:endParaRPr lang="en-US" altLang="ja-JP" dirty="0"/>
          </a:p>
          <a:p>
            <a:r>
              <a:rPr lang="ja-JP" altLang="en-US" dirty="0"/>
              <a:t>　生き残り、戦力アップの観点から見たシステムアップ要望は少ない。</a:t>
            </a:r>
            <a:endParaRPr lang="en-US" altLang="ja-JP" dirty="0"/>
          </a:p>
          <a:p>
            <a:r>
              <a:rPr lang="ja-JP" altLang="en-US" dirty="0"/>
              <a:t>　二度、三度打ちは今でも存在するが、異常と思っていない。</a:t>
            </a:r>
            <a:endParaRPr lang="en-US" altLang="ja-JP" dirty="0"/>
          </a:p>
          <a:p>
            <a:r>
              <a:rPr lang="ja-JP" altLang="en-US" dirty="0"/>
              <a:t>　リプレース時に進化させるとすれば速度、処理量、規模、最新</a:t>
            </a:r>
            <a:r>
              <a:rPr lang="en-US" altLang="ja-JP" dirty="0"/>
              <a:t>OS</a:t>
            </a:r>
            <a:r>
              <a:rPr lang="ja-JP" altLang="en-US" dirty="0"/>
              <a:t>等への対応。</a:t>
            </a:r>
            <a:endParaRPr lang="en-US" altLang="ja-JP" dirty="0"/>
          </a:p>
          <a:p>
            <a:r>
              <a:rPr lang="ja-JP" altLang="en-US" dirty="0"/>
              <a:t>　</a:t>
            </a:r>
            <a:endParaRPr lang="en-US" altLang="ja-JP" dirty="0"/>
          </a:p>
          <a:p>
            <a:r>
              <a:rPr lang="ja-JP" altLang="en-US" sz="2400" dirty="0">
                <a:solidFill>
                  <a:srgbClr val="FF0000"/>
                </a:solidFill>
              </a:rPr>
              <a:t>ＥＤＩ普及の問題点</a:t>
            </a:r>
            <a:endParaRPr lang="en-US" altLang="ja-JP" sz="2400" dirty="0">
              <a:solidFill>
                <a:srgbClr val="FF0000"/>
              </a:solidFill>
            </a:endParaRPr>
          </a:p>
          <a:p>
            <a:r>
              <a:rPr lang="ja-JP" altLang="en-US" dirty="0"/>
              <a:t>　各社各様の方式　＞＞　データ構造　通信方式</a:t>
            </a:r>
            <a:endParaRPr lang="en-US" altLang="ja-JP" dirty="0"/>
          </a:p>
          <a:p>
            <a:r>
              <a:rPr lang="ja-JP" altLang="en-US" dirty="0"/>
              <a:t>　多端末化で象徴される情報は卸のシステムには連携しにくい問題があった。</a:t>
            </a:r>
            <a:endParaRPr lang="en-US" altLang="ja-JP" dirty="0"/>
          </a:p>
          <a:p>
            <a:r>
              <a:rPr lang="ja-JP" altLang="en-US" dirty="0"/>
              <a:t>　メーカー様、卸が自社で個別開発等の対応は必須で高価。</a:t>
            </a:r>
            <a:endParaRPr lang="en-US" altLang="ja-JP" dirty="0"/>
          </a:p>
          <a:p>
            <a:r>
              <a:rPr lang="ja-JP" altLang="en-US" dirty="0"/>
              <a:t>　事業規模により実施メリットが異なり、導入意欲面で問題。</a:t>
            </a:r>
            <a:endParaRPr lang="en-US" altLang="ja-JP" dirty="0"/>
          </a:p>
          <a:p>
            <a:endParaRPr lang="en-US" altLang="ja-JP" dirty="0"/>
          </a:p>
          <a:p>
            <a:r>
              <a:rPr lang="ja-JP" altLang="en-US" sz="2400" dirty="0">
                <a:solidFill>
                  <a:srgbClr val="FF0000"/>
                </a:solidFill>
              </a:rPr>
              <a:t>標準化はできる</a:t>
            </a:r>
            <a:endParaRPr lang="en-US" altLang="ja-JP" sz="2400" dirty="0">
              <a:solidFill>
                <a:srgbClr val="FF0000"/>
              </a:solidFill>
            </a:endParaRPr>
          </a:p>
          <a:p>
            <a:r>
              <a:rPr lang="ja-JP" altLang="en-US" dirty="0"/>
              <a:t>　同じ仕入先から仕入れお客様に販売、納める場所が異なる流れは変わらないはず。</a:t>
            </a:r>
            <a:endParaRPr lang="en-US" altLang="ja-JP" dirty="0"/>
          </a:p>
        </p:txBody>
      </p:sp>
    </p:spTree>
    <p:extLst>
      <p:ext uri="{BB962C8B-B14F-4D97-AF65-F5344CB8AC3E}">
        <p14:creationId xmlns:p14="http://schemas.microsoft.com/office/powerpoint/2010/main" val="43184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lang="en-US" altLang="ja-JP" sz="3200" dirty="0">
                <a:solidFill>
                  <a:schemeClr val="tx1"/>
                </a:solidFill>
              </a:rPr>
              <a:t>EDI</a:t>
            </a:r>
            <a:r>
              <a:rPr lang="ja-JP" altLang="en-US" sz="3200" dirty="0">
                <a:solidFill>
                  <a:schemeClr val="tx1"/>
                </a:solidFill>
              </a:rPr>
              <a:t>普及に必要な事柄</a:t>
            </a:r>
            <a:r>
              <a:rPr lang="ja-JP" altLang="en-US" sz="3200" dirty="0"/>
              <a:t>　＜今後＞</a:t>
            </a:r>
            <a:endParaRPr kumimoji="1" lang="ja-JP" altLang="en-US" sz="3200" dirty="0"/>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pPr>
                <a:defRPr/>
              </a:pPr>
              <a:t>2</a:t>
            </a:fld>
            <a:endParaRPr lang="ja-JP" altLang="en-US" dirty="0"/>
          </a:p>
        </p:txBody>
      </p:sp>
      <p:sp>
        <p:nvSpPr>
          <p:cNvPr id="12" name="テキスト ボックス 11"/>
          <p:cNvSpPr txBox="1"/>
          <p:nvPr/>
        </p:nvSpPr>
        <p:spPr>
          <a:xfrm>
            <a:off x="632520" y="980728"/>
            <a:ext cx="8640960" cy="3970318"/>
          </a:xfrm>
          <a:prstGeom prst="rect">
            <a:avLst/>
          </a:prstGeom>
          <a:noFill/>
        </p:spPr>
        <p:txBody>
          <a:bodyPr wrap="square" rtlCol="0">
            <a:spAutoFit/>
          </a:bodyPr>
          <a:lstStyle/>
          <a:p>
            <a:r>
              <a:rPr lang="ja-JP" altLang="en-US" sz="2400" dirty="0">
                <a:solidFill>
                  <a:srgbClr val="FF0000"/>
                </a:solidFill>
              </a:rPr>
              <a:t>目指すシステム</a:t>
            </a:r>
            <a:endParaRPr lang="en-US" altLang="ja-JP" sz="2400" dirty="0">
              <a:solidFill>
                <a:srgbClr val="FF0000"/>
              </a:solidFill>
            </a:endParaRPr>
          </a:p>
          <a:p>
            <a:r>
              <a:rPr lang="ja-JP" altLang="en-US" dirty="0"/>
              <a:t>　　経営力、競争力アップ</a:t>
            </a:r>
            <a:endParaRPr lang="en-US" altLang="ja-JP" dirty="0"/>
          </a:p>
          <a:p>
            <a:r>
              <a:rPr lang="ja-JP" altLang="en-US" dirty="0"/>
              <a:t>　　徹底的な生産性の向上　１データ当たりの処理時間とコスト削減</a:t>
            </a:r>
            <a:endParaRPr lang="en-US" altLang="ja-JP" dirty="0"/>
          </a:p>
          <a:p>
            <a:r>
              <a:rPr lang="ja-JP" altLang="en-US" dirty="0"/>
              <a:t>　　</a:t>
            </a:r>
            <a:endParaRPr lang="en-US" altLang="ja-JP" dirty="0"/>
          </a:p>
          <a:p>
            <a:r>
              <a:rPr lang="ja-JP" altLang="en-US" sz="2400" dirty="0">
                <a:solidFill>
                  <a:srgbClr val="FF0000"/>
                </a:solidFill>
              </a:rPr>
              <a:t>条件</a:t>
            </a:r>
            <a:endParaRPr lang="en-US" altLang="ja-JP" sz="2400" dirty="0">
              <a:solidFill>
                <a:srgbClr val="FF0000"/>
              </a:solidFill>
            </a:endParaRPr>
          </a:p>
          <a:p>
            <a:r>
              <a:rPr lang="ja-JP" altLang="en-US" dirty="0"/>
              <a:t>　　標準化へ更なる業務改革、高度な自動処理化は必須</a:t>
            </a:r>
            <a:endParaRPr lang="en-US" altLang="ja-JP" dirty="0"/>
          </a:p>
          <a:p>
            <a:r>
              <a:rPr lang="ja-JP" altLang="en-US" dirty="0"/>
              <a:t>　　</a:t>
            </a:r>
            <a:r>
              <a:rPr lang="en-US" altLang="ja-JP" dirty="0"/>
              <a:t>EDI</a:t>
            </a:r>
            <a:r>
              <a:rPr lang="ja-JP" altLang="en-US" dirty="0"/>
              <a:t>を駆使し関係先との積極的な情報交換の実現</a:t>
            </a:r>
            <a:endParaRPr lang="en-US" altLang="ja-JP" dirty="0"/>
          </a:p>
          <a:p>
            <a:r>
              <a:rPr lang="ja-JP" altLang="en-US" dirty="0"/>
              <a:t>　　　高速化　精度向上　</a:t>
            </a:r>
            <a:endParaRPr lang="en-US" altLang="ja-JP" dirty="0"/>
          </a:p>
          <a:p>
            <a:r>
              <a:rPr lang="ja-JP" altLang="en-US" dirty="0"/>
              <a:t>　　顧客満足度の向上に繋がるシステム　　＞　情報受発信強化</a:t>
            </a:r>
            <a:endParaRPr lang="en-US" altLang="ja-JP" dirty="0"/>
          </a:p>
          <a:p>
            <a:endParaRPr lang="en-US" altLang="ja-JP" dirty="0"/>
          </a:p>
          <a:p>
            <a:r>
              <a:rPr lang="ja-JP" altLang="en-US" sz="2400" dirty="0">
                <a:solidFill>
                  <a:srgbClr val="FF0000"/>
                </a:solidFill>
              </a:rPr>
              <a:t>包括的なシステム</a:t>
            </a:r>
            <a:endParaRPr lang="en-US" altLang="ja-JP" sz="2400" dirty="0">
              <a:solidFill>
                <a:srgbClr val="FF0000"/>
              </a:solidFill>
            </a:endParaRPr>
          </a:p>
          <a:p>
            <a:r>
              <a:rPr lang="ja-JP" altLang="en-US" dirty="0"/>
              <a:t>　　自社だけでは完全にできない。　</a:t>
            </a:r>
            <a:endParaRPr lang="en-US" altLang="ja-JP" dirty="0"/>
          </a:p>
          <a:p>
            <a:r>
              <a:rPr lang="ja-JP" altLang="en-US" dirty="0"/>
              <a:t>　　業界に関連する産業まで連携対応できるシステム化が出来る事</a:t>
            </a:r>
            <a:endParaRPr lang="en-US" altLang="ja-JP" dirty="0"/>
          </a:p>
        </p:txBody>
      </p:sp>
      <p:sp>
        <p:nvSpPr>
          <p:cNvPr id="2" name="正方形/長方形 1"/>
          <p:cNvSpPr/>
          <p:nvPr/>
        </p:nvSpPr>
        <p:spPr>
          <a:xfrm>
            <a:off x="632520" y="5301208"/>
            <a:ext cx="8640960" cy="923330"/>
          </a:xfrm>
          <a:prstGeom prst="rect">
            <a:avLst/>
          </a:prstGeom>
          <a:ln w="38100">
            <a:solidFill>
              <a:srgbClr val="FF0000"/>
            </a:solidFill>
          </a:ln>
        </p:spPr>
        <p:txBody>
          <a:bodyPr wrap="square">
            <a:spAutoFit/>
          </a:bodyPr>
          <a:lstStyle/>
          <a:p>
            <a:r>
              <a:rPr lang="ja-JP" altLang="en-US" dirty="0"/>
              <a:t>情報交換に必要な環境条件機器、</a:t>
            </a:r>
            <a:r>
              <a:rPr lang="en-US" altLang="ja-JP" dirty="0"/>
              <a:t>OS</a:t>
            </a:r>
            <a:r>
              <a:rPr lang="ja-JP" altLang="en-US" dirty="0" err="1"/>
              <a:t>、</a:t>
            </a:r>
            <a:r>
              <a:rPr lang="ja-JP" altLang="en-US" dirty="0"/>
              <a:t>ネットワーク等がすでに標準化されている。</a:t>
            </a:r>
            <a:endParaRPr lang="en-US" altLang="ja-JP" dirty="0"/>
          </a:p>
          <a:p>
            <a:r>
              <a:rPr lang="ja-JP" altLang="en-US" dirty="0"/>
              <a:t>　　</a:t>
            </a:r>
            <a:endParaRPr lang="en-US" altLang="ja-JP" dirty="0"/>
          </a:p>
          <a:p>
            <a:r>
              <a:rPr lang="ja-JP" altLang="en-US" dirty="0"/>
              <a:t>環境は十分　　＞＞　　使わねば競争力を失う事になる。　　＞＞　　早期に実現！！</a:t>
            </a:r>
            <a:endParaRPr lang="en-US" altLang="ja-JP" dirty="0"/>
          </a:p>
        </p:txBody>
      </p:sp>
    </p:spTree>
    <p:extLst>
      <p:ext uri="{BB962C8B-B14F-4D97-AF65-F5344CB8AC3E}">
        <p14:creationId xmlns:p14="http://schemas.microsoft.com/office/powerpoint/2010/main" val="1243228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lang="en-US" altLang="ja-JP" sz="3200" dirty="0">
                <a:solidFill>
                  <a:schemeClr val="tx1"/>
                </a:solidFill>
                <a:latin typeface="+mj-ea"/>
                <a:ea typeface="+mj-ea"/>
              </a:rPr>
              <a:t>EDI</a:t>
            </a:r>
            <a:r>
              <a:rPr lang="ja-JP" altLang="en-US" sz="3200" dirty="0">
                <a:solidFill>
                  <a:schemeClr val="tx1"/>
                </a:solidFill>
                <a:latin typeface="+mj-ea"/>
                <a:ea typeface="+mj-ea"/>
              </a:rPr>
              <a:t>普及を普及させるには</a:t>
            </a:r>
            <a:endParaRPr kumimoji="1" lang="ja-JP" altLang="en-US" sz="3200" dirty="0">
              <a:latin typeface="+mj-ea"/>
              <a:ea typeface="+mj-ea"/>
            </a:endParaRPr>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latin typeface="+mj-ea"/>
                <a:ea typeface="+mj-ea"/>
              </a:rPr>
              <a:pPr>
                <a:defRPr/>
              </a:pPr>
              <a:t>3</a:t>
            </a:fld>
            <a:endParaRPr lang="ja-JP" altLang="en-US" dirty="0">
              <a:latin typeface="+mj-ea"/>
              <a:ea typeface="+mj-ea"/>
            </a:endParaRPr>
          </a:p>
        </p:txBody>
      </p:sp>
      <p:sp>
        <p:nvSpPr>
          <p:cNvPr id="12" name="テキスト ボックス 11"/>
          <p:cNvSpPr txBox="1"/>
          <p:nvPr/>
        </p:nvSpPr>
        <p:spPr>
          <a:xfrm>
            <a:off x="632519" y="1808425"/>
            <a:ext cx="5040561" cy="861774"/>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個別開発システムのインターフェース統一　</a:t>
            </a:r>
            <a:endParaRPr lang="en-US" altLang="ja-JP" sz="1600" dirty="0">
              <a:latin typeface="+mj-ea"/>
              <a:ea typeface="+mj-ea"/>
            </a:endParaRPr>
          </a:p>
          <a:p>
            <a:pPr algn="ctr"/>
            <a:r>
              <a:rPr lang="en-US" altLang="ja-JP" sz="1600" dirty="0">
                <a:latin typeface="+mj-ea"/>
                <a:ea typeface="+mj-ea"/>
              </a:rPr>
              <a:t>EDI</a:t>
            </a:r>
            <a:r>
              <a:rPr lang="ja-JP" altLang="en-US" sz="1600" dirty="0">
                <a:latin typeface="+mj-ea"/>
                <a:ea typeface="+mj-ea"/>
              </a:rPr>
              <a:t>機能以外に入出力データの処理への影響があり、</a:t>
            </a:r>
            <a:endParaRPr lang="en-US" altLang="ja-JP" sz="1600" dirty="0">
              <a:latin typeface="+mj-ea"/>
              <a:ea typeface="+mj-ea"/>
            </a:endParaRPr>
          </a:p>
          <a:p>
            <a:pPr algn="ctr"/>
            <a:r>
              <a:rPr lang="ja-JP" altLang="en-US" sz="1600" dirty="0">
                <a:latin typeface="+mj-ea"/>
                <a:ea typeface="+mj-ea"/>
              </a:rPr>
              <a:t>Ｉ／Ｏだけのパーツ的供給では効果的でない　</a:t>
            </a:r>
            <a:endParaRPr lang="en-US" altLang="ja-JP" sz="1600" dirty="0">
              <a:latin typeface="+mj-ea"/>
              <a:ea typeface="+mj-ea"/>
            </a:endParaRPr>
          </a:p>
        </p:txBody>
      </p:sp>
      <p:sp>
        <p:nvSpPr>
          <p:cNvPr id="5" name="テキスト ボックス 4"/>
          <p:cNvSpPr txBox="1"/>
          <p:nvPr/>
        </p:nvSpPr>
        <p:spPr>
          <a:xfrm>
            <a:off x="632519" y="5801777"/>
            <a:ext cx="5040562" cy="584775"/>
          </a:xfrm>
          <a:prstGeom prst="rect">
            <a:avLst/>
          </a:prstGeom>
          <a:noFill/>
          <a:ln w="38100">
            <a:solidFill>
              <a:srgbClr val="FF0000"/>
            </a:solidFill>
          </a:ln>
        </p:spPr>
        <p:txBody>
          <a:bodyPr wrap="square" rtlCol="0">
            <a:spAutoFit/>
          </a:bodyPr>
          <a:lstStyle/>
          <a:p>
            <a:pPr algn="ctr"/>
            <a:r>
              <a:rPr lang="ja-JP" altLang="en-US" sz="1600" dirty="0">
                <a:latin typeface="+mj-ea"/>
                <a:ea typeface="+mj-ea"/>
              </a:rPr>
              <a:t>ＥＤＩ機能組込み業界標準基幹系システムが必須</a:t>
            </a:r>
            <a:endParaRPr lang="en-US" altLang="ja-JP" sz="1600" dirty="0">
              <a:latin typeface="+mj-ea"/>
              <a:ea typeface="+mj-ea"/>
            </a:endParaRPr>
          </a:p>
          <a:p>
            <a:pPr algn="ctr"/>
            <a:r>
              <a:rPr lang="ja-JP" altLang="en-US" sz="1600" dirty="0">
                <a:latin typeface="+mj-ea"/>
                <a:ea typeface="+mj-ea"/>
              </a:rPr>
              <a:t>電設資材卸売り業向け販売管理の制作・実証・完成</a:t>
            </a:r>
            <a:endParaRPr lang="en-US" altLang="ja-JP" sz="1600" dirty="0">
              <a:latin typeface="+mj-ea"/>
              <a:ea typeface="+mj-ea"/>
            </a:endParaRPr>
          </a:p>
        </p:txBody>
      </p:sp>
      <p:sp>
        <p:nvSpPr>
          <p:cNvPr id="6" name="テキスト ボックス 5"/>
          <p:cNvSpPr txBox="1"/>
          <p:nvPr/>
        </p:nvSpPr>
        <p:spPr>
          <a:xfrm>
            <a:off x="622241" y="3980088"/>
            <a:ext cx="5040562" cy="1354217"/>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安価</a:t>
            </a:r>
            <a:endParaRPr lang="en-US" altLang="ja-JP" sz="1600" dirty="0">
              <a:latin typeface="+mj-ea"/>
              <a:ea typeface="+mj-ea"/>
            </a:endParaRPr>
          </a:p>
          <a:p>
            <a:pPr algn="ctr"/>
            <a:r>
              <a:rPr lang="ja-JP" altLang="en-US" sz="1600" dirty="0">
                <a:latin typeface="+mj-ea"/>
                <a:ea typeface="+mj-ea"/>
              </a:rPr>
              <a:t>事業規模対応</a:t>
            </a:r>
            <a:endParaRPr lang="en-US" altLang="ja-JP" sz="1600" dirty="0">
              <a:latin typeface="+mj-ea"/>
              <a:ea typeface="+mj-ea"/>
            </a:endParaRPr>
          </a:p>
          <a:p>
            <a:pPr algn="ctr"/>
            <a:r>
              <a:rPr lang="ja-JP" altLang="en-US" sz="1600" dirty="0">
                <a:latin typeface="+mj-ea"/>
                <a:ea typeface="+mj-ea"/>
              </a:rPr>
              <a:t>少ない再投資</a:t>
            </a:r>
            <a:endParaRPr lang="en-US" altLang="ja-JP" sz="1600" dirty="0">
              <a:latin typeface="+mj-ea"/>
              <a:ea typeface="+mj-ea"/>
            </a:endParaRPr>
          </a:p>
          <a:p>
            <a:pPr algn="ctr"/>
            <a:r>
              <a:rPr lang="ja-JP" altLang="en-US" sz="1600" dirty="0">
                <a:latin typeface="+mj-ea"/>
                <a:ea typeface="+mj-ea"/>
              </a:rPr>
              <a:t>継続的使用</a:t>
            </a:r>
            <a:endParaRPr lang="en-US" altLang="ja-JP" sz="1600" dirty="0">
              <a:latin typeface="+mj-ea"/>
              <a:ea typeface="+mj-ea"/>
            </a:endParaRPr>
          </a:p>
          <a:p>
            <a:pPr algn="ctr"/>
            <a:r>
              <a:rPr lang="ja-JP" altLang="en-US" sz="1600" dirty="0">
                <a:latin typeface="+mj-ea"/>
                <a:ea typeface="+mj-ea"/>
              </a:rPr>
              <a:t>ＥＤＩ等仕様変更等に即時柔軟に対応</a:t>
            </a:r>
            <a:endParaRPr lang="en-US" altLang="ja-JP" sz="1600" dirty="0">
              <a:latin typeface="+mj-ea"/>
              <a:ea typeface="+mj-ea"/>
            </a:endParaRPr>
          </a:p>
        </p:txBody>
      </p:sp>
      <p:sp>
        <p:nvSpPr>
          <p:cNvPr id="2" name="矢印: 下 1"/>
          <p:cNvSpPr/>
          <p:nvPr/>
        </p:nvSpPr>
        <p:spPr>
          <a:xfrm>
            <a:off x="2933127" y="5422324"/>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8" name="矢印: 下 7"/>
          <p:cNvSpPr/>
          <p:nvPr/>
        </p:nvSpPr>
        <p:spPr>
          <a:xfrm>
            <a:off x="2886842" y="3593249"/>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9" name="テキスト ボックス 8"/>
          <p:cNvSpPr txBox="1"/>
          <p:nvPr/>
        </p:nvSpPr>
        <p:spPr>
          <a:xfrm>
            <a:off x="622241" y="3161068"/>
            <a:ext cx="5040561" cy="338554"/>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基幹系も標準化の必要がある　　</a:t>
            </a:r>
            <a:endParaRPr lang="en-US" altLang="ja-JP" sz="1600" dirty="0">
              <a:latin typeface="+mj-ea"/>
              <a:ea typeface="+mj-ea"/>
            </a:endParaRPr>
          </a:p>
        </p:txBody>
      </p:sp>
      <p:sp>
        <p:nvSpPr>
          <p:cNvPr id="10" name="矢印: 下 9"/>
          <p:cNvSpPr/>
          <p:nvPr/>
        </p:nvSpPr>
        <p:spPr>
          <a:xfrm>
            <a:off x="2897120" y="2761234"/>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11" name="テキスト ボックス 10"/>
          <p:cNvSpPr txBox="1"/>
          <p:nvPr/>
        </p:nvSpPr>
        <p:spPr>
          <a:xfrm>
            <a:off x="632519" y="999148"/>
            <a:ext cx="5040562" cy="338554"/>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多様な</a:t>
            </a:r>
            <a:r>
              <a:rPr lang="en-US" altLang="ja-JP" sz="1600" dirty="0">
                <a:latin typeface="+mj-ea"/>
                <a:ea typeface="+mj-ea"/>
              </a:rPr>
              <a:t>EDI</a:t>
            </a:r>
            <a:r>
              <a:rPr lang="ja-JP" altLang="en-US" sz="1600" dirty="0">
                <a:latin typeface="+mj-ea"/>
                <a:ea typeface="+mj-ea"/>
              </a:rPr>
              <a:t>仕様の統一</a:t>
            </a:r>
            <a:endParaRPr lang="en-US" altLang="ja-JP" sz="1600" dirty="0">
              <a:latin typeface="+mj-ea"/>
              <a:ea typeface="+mj-ea"/>
            </a:endParaRPr>
          </a:p>
        </p:txBody>
      </p:sp>
      <p:sp>
        <p:nvSpPr>
          <p:cNvPr id="13" name="矢印: 下 12"/>
          <p:cNvSpPr/>
          <p:nvPr/>
        </p:nvSpPr>
        <p:spPr>
          <a:xfrm>
            <a:off x="2897120" y="1428972"/>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14" name="テキスト ボックス 13"/>
          <p:cNvSpPr txBox="1"/>
          <p:nvPr/>
        </p:nvSpPr>
        <p:spPr>
          <a:xfrm>
            <a:off x="6669628" y="980728"/>
            <a:ext cx="2171804" cy="338554"/>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普及環境</a:t>
            </a:r>
            <a:endParaRPr lang="en-US" altLang="ja-JP" sz="1600" dirty="0">
              <a:latin typeface="+mj-ea"/>
              <a:ea typeface="+mj-ea"/>
            </a:endParaRPr>
          </a:p>
        </p:txBody>
      </p:sp>
      <p:sp>
        <p:nvSpPr>
          <p:cNvPr id="15" name="矢印: 下 14"/>
          <p:cNvSpPr/>
          <p:nvPr/>
        </p:nvSpPr>
        <p:spPr>
          <a:xfrm>
            <a:off x="7424481" y="1428972"/>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16" name="テキスト ボックス 15"/>
          <p:cNvSpPr txBox="1"/>
          <p:nvPr/>
        </p:nvSpPr>
        <p:spPr>
          <a:xfrm>
            <a:off x="6384431" y="1823813"/>
            <a:ext cx="2880047" cy="830997"/>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中小卸への普及</a:t>
            </a:r>
            <a:endParaRPr lang="en-US" altLang="ja-JP" sz="1600" dirty="0">
              <a:latin typeface="+mj-ea"/>
              <a:ea typeface="+mj-ea"/>
            </a:endParaRPr>
          </a:p>
          <a:p>
            <a:pPr algn="ctr"/>
            <a:r>
              <a:rPr lang="ja-JP" altLang="en-US" sz="1600">
                <a:latin typeface="+mj-ea"/>
                <a:ea typeface="+mj-ea"/>
              </a:rPr>
              <a:t>メーカー様</a:t>
            </a:r>
            <a:r>
              <a:rPr lang="ja-JP" altLang="en-US" sz="1600" dirty="0">
                <a:latin typeface="+mj-ea"/>
                <a:ea typeface="+mj-ea"/>
              </a:rPr>
              <a:t>の対応</a:t>
            </a:r>
            <a:endParaRPr lang="en-US" altLang="ja-JP" sz="1600" dirty="0">
              <a:latin typeface="+mj-ea"/>
              <a:ea typeface="+mj-ea"/>
            </a:endParaRPr>
          </a:p>
          <a:p>
            <a:pPr algn="ctr"/>
            <a:r>
              <a:rPr lang="ja-JP" altLang="en-US" sz="1600" dirty="0">
                <a:latin typeface="+mj-ea"/>
                <a:ea typeface="+mj-ea"/>
              </a:rPr>
              <a:t>利用者数の増加</a:t>
            </a:r>
            <a:endParaRPr lang="en-US" altLang="ja-JP" sz="1600" dirty="0">
              <a:latin typeface="+mj-ea"/>
              <a:ea typeface="+mj-ea"/>
            </a:endParaRPr>
          </a:p>
        </p:txBody>
      </p:sp>
      <p:sp>
        <p:nvSpPr>
          <p:cNvPr id="18" name="テキスト ボックス 17"/>
          <p:cNvSpPr txBox="1"/>
          <p:nvPr/>
        </p:nvSpPr>
        <p:spPr>
          <a:xfrm>
            <a:off x="6384431" y="3175068"/>
            <a:ext cx="2880047" cy="338554"/>
          </a:xfrm>
          <a:prstGeom prst="rect">
            <a:avLst/>
          </a:prstGeom>
          <a:noFill/>
          <a:ln w="28575">
            <a:solidFill>
              <a:schemeClr val="accent6">
                <a:lumMod val="60000"/>
                <a:lumOff val="40000"/>
              </a:schemeClr>
            </a:solidFill>
          </a:ln>
        </p:spPr>
        <p:txBody>
          <a:bodyPr wrap="square" rtlCol="0">
            <a:spAutoFit/>
          </a:bodyPr>
          <a:lstStyle/>
          <a:p>
            <a:pPr algn="ctr"/>
            <a:r>
              <a:rPr lang="ja-JP" altLang="en-US" sz="1600" dirty="0">
                <a:latin typeface="+mj-ea"/>
                <a:ea typeface="+mj-ea"/>
              </a:rPr>
              <a:t>業界評価</a:t>
            </a:r>
            <a:endParaRPr lang="en-US" altLang="ja-JP" sz="1600" dirty="0">
              <a:latin typeface="+mj-ea"/>
              <a:ea typeface="+mj-ea"/>
            </a:endParaRPr>
          </a:p>
        </p:txBody>
      </p:sp>
      <p:sp>
        <p:nvSpPr>
          <p:cNvPr id="19" name="矢印: 下 18"/>
          <p:cNvSpPr/>
          <p:nvPr/>
        </p:nvSpPr>
        <p:spPr>
          <a:xfrm>
            <a:off x="7428411" y="2761233"/>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20" name="矢印: 下 19"/>
          <p:cNvSpPr/>
          <p:nvPr/>
        </p:nvSpPr>
        <p:spPr>
          <a:xfrm>
            <a:off x="7424481" y="3802378"/>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21" name="テキスト ボックス 20"/>
          <p:cNvSpPr txBox="1"/>
          <p:nvPr/>
        </p:nvSpPr>
        <p:spPr>
          <a:xfrm>
            <a:off x="6384430" y="4346394"/>
            <a:ext cx="2880047" cy="338554"/>
          </a:xfrm>
          <a:prstGeom prst="rect">
            <a:avLst/>
          </a:prstGeom>
          <a:noFill/>
          <a:ln w="28575">
            <a:solidFill>
              <a:srgbClr val="F49202"/>
            </a:solidFill>
          </a:ln>
        </p:spPr>
        <p:txBody>
          <a:bodyPr wrap="square" rtlCol="0">
            <a:spAutoFit/>
          </a:bodyPr>
          <a:lstStyle/>
          <a:p>
            <a:pPr algn="ctr"/>
            <a:r>
              <a:rPr lang="ja-JP" altLang="en-US" sz="1600" dirty="0">
                <a:latin typeface="+mj-ea"/>
                <a:ea typeface="+mj-ea"/>
              </a:rPr>
              <a:t>業界スタンダードとして定着</a:t>
            </a:r>
            <a:endParaRPr lang="en-US" altLang="ja-JP" sz="1600" dirty="0">
              <a:latin typeface="+mj-ea"/>
              <a:ea typeface="+mj-ea"/>
            </a:endParaRPr>
          </a:p>
        </p:txBody>
      </p:sp>
      <p:sp>
        <p:nvSpPr>
          <p:cNvPr id="23" name="矢印: 下 22"/>
          <p:cNvSpPr/>
          <p:nvPr/>
        </p:nvSpPr>
        <p:spPr>
          <a:xfrm>
            <a:off x="7424481" y="5160565"/>
            <a:ext cx="792088" cy="3062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mj-ea"/>
              <a:ea typeface="+mj-ea"/>
            </a:endParaRPr>
          </a:p>
        </p:txBody>
      </p:sp>
      <p:sp>
        <p:nvSpPr>
          <p:cNvPr id="24" name="テキスト ボックス 23"/>
          <p:cNvSpPr txBox="1"/>
          <p:nvPr/>
        </p:nvSpPr>
        <p:spPr>
          <a:xfrm>
            <a:off x="6384430" y="5801777"/>
            <a:ext cx="2880047" cy="338554"/>
          </a:xfrm>
          <a:prstGeom prst="rect">
            <a:avLst/>
          </a:prstGeom>
          <a:noFill/>
          <a:ln w="38100">
            <a:solidFill>
              <a:srgbClr val="FF0000"/>
            </a:solidFill>
          </a:ln>
        </p:spPr>
        <p:txBody>
          <a:bodyPr wrap="square" rtlCol="0">
            <a:spAutoFit/>
          </a:bodyPr>
          <a:lstStyle/>
          <a:p>
            <a:pPr algn="ctr"/>
            <a:r>
              <a:rPr lang="ja-JP" altLang="en-US" sz="1600" dirty="0">
                <a:latin typeface="+mj-ea"/>
                <a:ea typeface="+mj-ea"/>
              </a:rPr>
              <a:t>国際スタンダードとして定着</a:t>
            </a:r>
            <a:endParaRPr lang="en-US" altLang="ja-JP" sz="1600" dirty="0">
              <a:latin typeface="+mj-ea"/>
              <a:ea typeface="+mj-ea"/>
            </a:endParaRPr>
          </a:p>
        </p:txBody>
      </p:sp>
      <p:sp>
        <p:nvSpPr>
          <p:cNvPr id="29" name="加算記号 28"/>
          <p:cNvSpPr/>
          <p:nvPr/>
        </p:nvSpPr>
        <p:spPr>
          <a:xfrm>
            <a:off x="5797733" y="5728531"/>
            <a:ext cx="462044" cy="510750"/>
          </a:xfrm>
          <a:prstGeom prst="mathPl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Tree>
    <p:extLst>
      <p:ext uri="{BB962C8B-B14F-4D97-AF65-F5344CB8AC3E}">
        <p14:creationId xmlns:p14="http://schemas.microsoft.com/office/powerpoint/2010/main" val="3251936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kumimoji="1" lang="ja-JP" altLang="en-US" sz="3600" dirty="0">
                <a:latin typeface="+mj-ea"/>
                <a:ea typeface="+mj-ea"/>
              </a:rPr>
              <a:t>電設資材卸売り業向け販売管理</a:t>
            </a:r>
            <a:endParaRPr kumimoji="1" lang="ja-JP" altLang="en-US" sz="3600" b="1" dirty="0">
              <a:latin typeface="+mj-ea"/>
              <a:ea typeface="+mj-ea"/>
            </a:endParaRPr>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latin typeface="+mj-ea"/>
                <a:ea typeface="+mj-ea"/>
              </a:rPr>
              <a:pPr>
                <a:defRPr/>
              </a:pPr>
              <a:t>4</a:t>
            </a:fld>
            <a:endParaRPr lang="ja-JP" altLang="en-US" dirty="0">
              <a:latin typeface="+mj-ea"/>
              <a:ea typeface="+mj-ea"/>
            </a:endParaRPr>
          </a:p>
        </p:txBody>
      </p:sp>
      <p:cxnSp>
        <p:nvCxnSpPr>
          <p:cNvPr id="12" name="図形 66"/>
          <p:cNvCxnSpPr>
            <a:cxnSpLocks noChangeShapeType="1"/>
            <a:stCxn id="15" idx="3"/>
            <a:endCxn id="6" idx="1"/>
          </p:cNvCxnSpPr>
          <p:nvPr/>
        </p:nvCxnSpPr>
        <p:spPr bwMode="auto">
          <a:xfrm flipV="1">
            <a:off x="3121819" y="4611688"/>
            <a:ext cx="421381" cy="998375"/>
          </a:xfrm>
          <a:prstGeom prst="curvedConnector3">
            <a:avLst>
              <a:gd name="adj1" fmla="val 50000"/>
            </a:avLst>
          </a:prstGeom>
          <a:noFill/>
          <a:ln w="63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 name="曲線コネクタ 74"/>
          <p:cNvCxnSpPr>
            <a:cxnSpLocks noChangeShapeType="1"/>
            <a:stCxn id="18" idx="2"/>
            <a:endCxn id="38" idx="0"/>
          </p:cNvCxnSpPr>
          <p:nvPr/>
        </p:nvCxnSpPr>
        <p:spPr bwMode="auto">
          <a:xfrm rot="16200000" flipH="1">
            <a:off x="4622356" y="5469287"/>
            <a:ext cx="427038" cy="888"/>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4" name="Text Box 1"/>
          <p:cNvSpPr txBox="1">
            <a:spLocks noChangeArrowheads="1"/>
          </p:cNvSpPr>
          <p:nvPr/>
        </p:nvSpPr>
        <p:spPr bwMode="auto">
          <a:xfrm>
            <a:off x="355152" y="870744"/>
            <a:ext cx="857250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eaLnBrk="1" hangingPunct="1">
              <a:lnSpc>
                <a:spcPct val="100000"/>
              </a:lnSpc>
              <a:spcBef>
                <a:spcPct val="0"/>
              </a:spcBef>
              <a:buFont typeface="ＭＳ Ｐ明朝" panose="02020600040205080304" pitchFamily="18" charset="-128"/>
              <a:buNone/>
            </a:pPr>
            <a:r>
              <a:rPr lang="ja-JP" altLang="en-US" sz="1200" dirty="0">
                <a:latin typeface="+mj-ea"/>
                <a:ea typeface="+mj-ea"/>
              </a:rPr>
              <a:t>電材卸業様と電設資材メーカー様、お客様の間に介在するシステムで全体の効率向上を目指す。</a:t>
            </a:r>
            <a:endParaRPr lang="en-US" altLang="ja-JP" sz="1200" dirty="0">
              <a:latin typeface="+mj-ea"/>
              <a:ea typeface="+mj-ea"/>
            </a:endParaRPr>
          </a:p>
          <a:p>
            <a:pPr eaLnBrk="1" hangingPunct="1">
              <a:lnSpc>
                <a:spcPct val="100000"/>
              </a:lnSpc>
              <a:spcBef>
                <a:spcPct val="0"/>
              </a:spcBef>
              <a:buFont typeface="ＭＳ Ｐ明朝" panose="02020600040205080304" pitchFamily="18" charset="-128"/>
              <a:buNone/>
            </a:pPr>
            <a:r>
              <a:rPr lang="ja-JP" altLang="en-US" sz="1200" dirty="0">
                <a:latin typeface="+mj-ea"/>
                <a:ea typeface="+mj-ea"/>
              </a:rPr>
              <a:t>本来基本は同じ流れであり個別開発システムを標準化する事で、業界にとって効果的な総合環境が構築できる。</a:t>
            </a:r>
            <a:endParaRPr lang="en-US" altLang="ja-JP" sz="1200" dirty="0">
              <a:latin typeface="+mj-ea"/>
              <a:ea typeface="+mj-ea"/>
            </a:endParaRPr>
          </a:p>
        </p:txBody>
      </p:sp>
      <p:sp>
        <p:nvSpPr>
          <p:cNvPr id="15" name="AutoShape 17"/>
          <p:cNvSpPr>
            <a:spLocks noChangeArrowheads="1"/>
          </p:cNvSpPr>
          <p:nvPr/>
        </p:nvSpPr>
        <p:spPr bwMode="auto">
          <a:xfrm>
            <a:off x="1304131" y="5126830"/>
            <a:ext cx="1817688" cy="966465"/>
          </a:xfrm>
          <a:prstGeom prst="flowChartProcess">
            <a:avLst/>
          </a:prstGeom>
          <a:solidFill>
            <a:srgbClr val="FFFFFF"/>
          </a:solidFill>
          <a:ln w="38100">
            <a:solidFill>
              <a:srgbClr val="FF0000"/>
            </a:solidFill>
            <a:miter lim="800000"/>
            <a:headEnd/>
            <a:tailEnd/>
          </a:ln>
          <a:effectLst/>
        </p:spPr>
        <p:txBody>
          <a:bodyPr wrap="none" lIns="90000" tIns="46800" rIns="90000" bIns="46800" anchor="ctr"/>
          <a:lstStyle/>
          <a:p>
            <a:pPr algn="ctr" eaLnBrk="1" hangingPunct="1">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400" dirty="0">
                <a:solidFill>
                  <a:srgbClr val="000000"/>
                </a:solidFill>
                <a:latin typeface="+mj-ea"/>
                <a:ea typeface="+mj-ea"/>
              </a:rPr>
              <a:t>マスタ受配信サイト</a:t>
            </a:r>
            <a:endParaRPr lang="ja-JP" altLang="en-GB" sz="1400" dirty="0">
              <a:solidFill>
                <a:srgbClr val="000000"/>
              </a:solidFill>
              <a:latin typeface="+mj-ea"/>
              <a:ea typeface="+mj-ea"/>
            </a:endParaRPr>
          </a:p>
          <a:p>
            <a:pPr algn="ctr" eaLnBrk="1" hangingPunct="1">
              <a:buClr>
                <a:srgbClr val="000000"/>
              </a:buClr>
              <a:buSzPct val="100000"/>
              <a:buFont typeface="ＭＳ Ｐ明朝"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050" dirty="0">
                <a:solidFill>
                  <a:srgbClr val="000000"/>
                </a:solidFill>
                <a:latin typeface="+mj-ea"/>
                <a:ea typeface="+mj-ea"/>
              </a:rPr>
              <a:t>電材メーカー各社商品マスタ</a:t>
            </a:r>
            <a:endParaRPr lang="en-US" altLang="ja-JP" sz="1050" dirty="0">
              <a:solidFill>
                <a:srgbClr val="000000"/>
              </a:solidFill>
              <a:latin typeface="+mj-ea"/>
              <a:ea typeface="+mj-ea"/>
            </a:endParaRPr>
          </a:p>
          <a:p>
            <a:pPr algn="ctr" eaLnBrk="1" hangingPunct="1">
              <a:buClr>
                <a:srgbClr val="000000"/>
              </a:buClr>
              <a:buSzPct val="100000"/>
              <a:buFont typeface="ＭＳ Ｐ明朝"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050" dirty="0">
                <a:solidFill>
                  <a:srgbClr val="000000"/>
                </a:solidFill>
                <a:latin typeface="+mj-ea"/>
                <a:ea typeface="+mj-ea"/>
              </a:rPr>
              <a:t>１７社掲載</a:t>
            </a:r>
            <a:br>
              <a:rPr lang="en-US" altLang="ja-JP" sz="1050" dirty="0">
                <a:solidFill>
                  <a:srgbClr val="000000"/>
                </a:solidFill>
                <a:latin typeface="+mj-ea"/>
                <a:ea typeface="+mj-ea"/>
              </a:rPr>
            </a:br>
            <a:r>
              <a:rPr lang="ja-JP" altLang="en-US" sz="1050" dirty="0">
                <a:solidFill>
                  <a:srgbClr val="000000"/>
                </a:solidFill>
                <a:latin typeface="+mj-ea"/>
                <a:ea typeface="+mj-ea"/>
              </a:rPr>
              <a:t>運営：パティオサーバ</a:t>
            </a:r>
            <a:endParaRPr lang="en-US" altLang="ja-JP" sz="1050" dirty="0">
              <a:solidFill>
                <a:srgbClr val="000000"/>
              </a:solidFill>
              <a:latin typeface="+mj-ea"/>
              <a:ea typeface="+mj-ea"/>
            </a:endParaRPr>
          </a:p>
          <a:p>
            <a:pPr algn="ctr" eaLnBrk="1" hangingPunct="1">
              <a:buClr>
                <a:srgbClr val="000000"/>
              </a:buClr>
              <a:buSzPct val="100000"/>
              <a:buFont typeface="ＭＳ Ｐ明朝"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050" dirty="0">
                <a:solidFill>
                  <a:srgbClr val="000000"/>
                </a:solidFill>
                <a:latin typeface="+mj-ea"/>
                <a:ea typeface="+mj-ea"/>
              </a:rPr>
              <a:t>＜稼働中＞</a:t>
            </a:r>
            <a:endParaRPr lang="en-US" altLang="ja-JP" sz="1050" dirty="0">
              <a:solidFill>
                <a:srgbClr val="000000"/>
              </a:solidFill>
              <a:latin typeface="+mj-ea"/>
              <a:ea typeface="+mj-ea"/>
            </a:endParaRPr>
          </a:p>
        </p:txBody>
      </p:sp>
      <p:sp>
        <p:nvSpPr>
          <p:cNvPr id="16" name="AutoShape 17"/>
          <p:cNvSpPr>
            <a:spLocks noChangeArrowheads="1"/>
          </p:cNvSpPr>
          <p:nvPr/>
        </p:nvSpPr>
        <p:spPr bwMode="auto">
          <a:xfrm>
            <a:off x="415925" y="3487738"/>
            <a:ext cx="928688" cy="777875"/>
          </a:xfrm>
          <a:prstGeom prst="flowChartProcess">
            <a:avLst/>
          </a:prstGeom>
          <a:solidFill>
            <a:srgbClr val="FFFFFF"/>
          </a:solidFill>
          <a:ln w="38100">
            <a:solidFill>
              <a:srgbClr val="FF0000"/>
            </a:solidFill>
            <a:miter lim="800000"/>
            <a:headEnd/>
            <a:tailEnd/>
          </a:ln>
          <a:effectLst/>
        </p:spPr>
        <p:txBody>
          <a:bodyPr wrap="none" lIns="90000" tIns="46800" rIns="90000" bIns="46800" anchor="ctr"/>
          <a:lstStyle/>
          <a:p>
            <a:pPr algn="ctr" eaLnBrk="1" hangingPunct="1">
              <a:buClr>
                <a:srgbClr val="000000"/>
              </a:buClr>
              <a:buSzPct val="100000"/>
              <a:buFont typeface="ＭＳ Ｐ明朝"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050" dirty="0">
                <a:solidFill>
                  <a:srgbClr val="000000"/>
                </a:solidFill>
                <a:latin typeface="+mj-ea"/>
                <a:ea typeface="+mj-ea"/>
              </a:rPr>
              <a:t>メーカー様</a:t>
            </a:r>
            <a:endParaRPr lang="en-US" altLang="ja-JP" sz="1050" dirty="0">
              <a:solidFill>
                <a:srgbClr val="000000"/>
              </a:solidFill>
              <a:latin typeface="+mj-ea"/>
              <a:ea typeface="+mj-ea"/>
            </a:endParaRPr>
          </a:p>
          <a:p>
            <a:pPr algn="ctr" eaLnBrk="1" hangingPunct="1">
              <a:buClr>
                <a:srgbClr val="000000"/>
              </a:buClr>
              <a:buSzPct val="100000"/>
              <a:buFont typeface="ＭＳ Ｐ明朝"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050" dirty="0">
                <a:solidFill>
                  <a:srgbClr val="000000"/>
                </a:solidFill>
                <a:latin typeface="+mj-ea"/>
                <a:ea typeface="+mj-ea"/>
              </a:rPr>
              <a:t>仕入先様</a:t>
            </a:r>
            <a:endParaRPr lang="ja-JP" altLang="en-GB" sz="1050" dirty="0">
              <a:solidFill>
                <a:srgbClr val="000000"/>
              </a:solidFill>
              <a:latin typeface="+mj-ea"/>
              <a:ea typeface="+mj-ea"/>
            </a:endParaRPr>
          </a:p>
        </p:txBody>
      </p:sp>
      <p:grpSp>
        <p:nvGrpSpPr>
          <p:cNvPr id="17" name="グループ化 2"/>
          <p:cNvGrpSpPr>
            <a:grpSpLocks/>
          </p:cNvGrpSpPr>
          <p:nvPr/>
        </p:nvGrpSpPr>
        <p:grpSpPr bwMode="auto">
          <a:xfrm>
            <a:off x="3586068" y="3108325"/>
            <a:ext cx="2498725" cy="2147887"/>
            <a:chOff x="2144610" y="2210366"/>
            <a:chExt cx="1857375" cy="1571625"/>
          </a:xfrm>
        </p:grpSpPr>
        <p:sp>
          <p:nvSpPr>
            <p:cNvPr id="18" name="AutoShape 32"/>
            <p:cNvSpPr>
              <a:spLocks noChangeArrowheads="1"/>
            </p:cNvSpPr>
            <p:nvPr/>
          </p:nvSpPr>
          <p:spPr bwMode="auto">
            <a:xfrm>
              <a:off x="2144610" y="2210366"/>
              <a:ext cx="1857375" cy="1571625"/>
            </a:xfrm>
            <a:prstGeom prst="flowChartProcess">
              <a:avLst/>
            </a:prstGeom>
            <a:solidFill>
              <a:srgbClr val="FFFFFF"/>
            </a:solidFill>
            <a:ln w="28575">
              <a:solidFill>
                <a:schemeClr val="accent1"/>
              </a:solidFill>
              <a:miter lim="800000"/>
              <a:headEnd/>
              <a:tailEnd/>
            </a:ln>
          </p:spPr>
          <p:txBody>
            <a:bodyPr wrap="none" lIns="90000" tIns="46800" rIns="90000" bIns="46800" anchorCtr="1"/>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r>
                <a:rPr lang="ja-JP" altLang="en-US" sz="1400" b="1">
                  <a:latin typeface="+mj-ea"/>
                  <a:ea typeface="+mj-ea"/>
                </a:rPr>
                <a:t>電材卸基幹システム</a:t>
              </a:r>
              <a:endParaRPr lang="en-US" altLang="ja-JP" sz="1400" b="1">
                <a:latin typeface="+mj-ea"/>
                <a:ea typeface="+mj-ea"/>
              </a:endParaRPr>
            </a:p>
          </p:txBody>
        </p:sp>
        <p:pic>
          <p:nvPicPr>
            <p:cNvPr id="19" name="Picture 6247" descr="D:\MY_DOC\My Documents\営業用資料\LOGO\電二郎\denjiro_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7621" y="2493867"/>
              <a:ext cx="14986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テキスト ボックス 19"/>
            <p:cNvSpPr txBox="1"/>
            <p:nvPr/>
          </p:nvSpPr>
          <p:spPr>
            <a:xfrm>
              <a:off x="2159952" y="2999106"/>
              <a:ext cx="1785392" cy="622544"/>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受注・発注・入荷・仕入出荷・売上</a:t>
              </a:r>
              <a:br>
                <a:rPr kumimoji="1" lang="en-US" altLang="ja-JP" sz="1100" dirty="0">
                  <a:solidFill>
                    <a:schemeClr val="tx1">
                      <a:lumMod val="95000"/>
                      <a:lumOff val="5000"/>
                    </a:schemeClr>
                  </a:solidFill>
                  <a:latin typeface="+mj-ea"/>
                  <a:ea typeface="+mj-ea"/>
                </a:rPr>
              </a:br>
              <a:r>
                <a:rPr kumimoji="1" lang="ja-JP" altLang="en-US" sz="1100" dirty="0">
                  <a:solidFill>
                    <a:schemeClr val="tx1">
                      <a:lumMod val="95000"/>
                      <a:lumOff val="5000"/>
                    </a:schemeClr>
                  </a:solidFill>
                  <a:latin typeface="+mj-ea"/>
                  <a:ea typeface="+mj-ea"/>
                </a:rPr>
                <a:t>請求・売掛・買掛・在庫</a:t>
              </a: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br>
                <a:rPr kumimoji="1" lang="en-US" altLang="ja-JP" sz="1100" dirty="0">
                  <a:solidFill>
                    <a:schemeClr val="tx1">
                      <a:lumMod val="95000"/>
                      <a:lumOff val="5000"/>
                    </a:schemeClr>
                  </a:solidFill>
                  <a:latin typeface="+mj-ea"/>
                  <a:ea typeface="+mj-ea"/>
                </a:rPr>
              </a:br>
              <a:r>
                <a:rPr kumimoji="1" lang="ja-JP" altLang="en-US" sz="1000" dirty="0">
                  <a:solidFill>
                    <a:schemeClr val="tx1">
                      <a:lumMod val="95000"/>
                      <a:lumOff val="5000"/>
                    </a:schemeClr>
                  </a:solidFill>
                  <a:latin typeface="+mj-ea"/>
                  <a:ea typeface="+mj-ea"/>
                </a:rPr>
                <a:t>工事原価管理・生産管理連携・会計連携（</a:t>
              </a:r>
              <a:r>
                <a:rPr kumimoji="1" lang="en-US" altLang="ja-JP" sz="1000" dirty="0">
                  <a:solidFill>
                    <a:schemeClr val="tx1">
                      <a:lumMod val="95000"/>
                      <a:lumOff val="5000"/>
                    </a:schemeClr>
                  </a:solidFill>
                  <a:latin typeface="+mj-ea"/>
                  <a:ea typeface="+mj-ea"/>
                </a:rPr>
                <a:t>OPTION</a:t>
              </a:r>
              <a:r>
                <a:rPr kumimoji="1" lang="ja-JP" altLang="en-US" sz="1000" dirty="0">
                  <a:solidFill>
                    <a:schemeClr val="tx1">
                      <a:lumMod val="95000"/>
                      <a:lumOff val="5000"/>
                    </a:schemeClr>
                  </a:solidFill>
                  <a:latin typeface="+mj-ea"/>
                  <a:ea typeface="+mj-ea"/>
                </a:rPr>
                <a:t>）</a:t>
              </a:r>
              <a:endParaRPr kumimoji="1" lang="en-US" altLang="ja-JP" sz="1100" dirty="0">
                <a:solidFill>
                  <a:schemeClr val="tx1">
                    <a:lumMod val="95000"/>
                    <a:lumOff val="5000"/>
                  </a:schemeClr>
                </a:solidFill>
                <a:latin typeface="+mj-ea"/>
                <a:ea typeface="+mj-ea"/>
              </a:endParaRPr>
            </a:p>
          </p:txBody>
        </p:sp>
      </p:grpSp>
      <p:sp>
        <p:nvSpPr>
          <p:cNvPr id="21" name="AutoShape 32"/>
          <p:cNvSpPr>
            <a:spLocks noChangeArrowheads="1"/>
          </p:cNvSpPr>
          <p:nvPr/>
        </p:nvSpPr>
        <p:spPr bwMode="auto">
          <a:xfrm>
            <a:off x="415925" y="1406525"/>
            <a:ext cx="1857375" cy="1274763"/>
          </a:xfrm>
          <a:prstGeom prst="flowChartProcess">
            <a:avLst/>
          </a:prstGeom>
          <a:solidFill>
            <a:srgbClr val="FFFFFF"/>
          </a:solidFill>
          <a:ln w="28575">
            <a:solidFill>
              <a:schemeClr val="accent1"/>
            </a:solidFill>
            <a:miter lim="800000"/>
            <a:headEnd/>
            <a:tailEnd/>
          </a:ln>
        </p:spPr>
        <p:txBody>
          <a:bodyPr wrap="none" lIns="90000" tIns="46800" rIns="90000" bIns="46800" anchorCtr="1"/>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endParaRPr lang="en-US" altLang="ja-JP" sz="1400" b="1">
              <a:latin typeface="+mj-ea"/>
              <a:ea typeface="+mj-ea"/>
            </a:endParaRPr>
          </a:p>
        </p:txBody>
      </p:sp>
      <p:sp>
        <p:nvSpPr>
          <p:cNvPr id="22" name="テキスト ボックス 21"/>
          <p:cNvSpPr txBox="1"/>
          <p:nvPr/>
        </p:nvSpPr>
        <p:spPr bwMode="auto">
          <a:xfrm>
            <a:off x="427038" y="1824038"/>
            <a:ext cx="1785937" cy="873125"/>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営業情報</a:t>
            </a: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商談管理　グループウェア</a:t>
            </a: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　電二郎標準装備</a:t>
            </a: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r>
              <a:rPr kumimoji="1" lang="ja-JP" altLang="en-US" sz="1000" dirty="0">
                <a:solidFill>
                  <a:schemeClr val="tx1">
                    <a:lumMod val="95000"/>
                    <a:lumOff val="5000"/>
                  </a:schemeClr>
                </a:solidFill>
                <a:latin typeface="+mj-ea"/>
                <a:ea typeface="+mj-ea"/>
              </a:rPr>
              <a:t>商談、営業原価、工数管理</a:t>
            </a:r>
            <a:endParaRPr kumimoji="1" lang="en-US" altLang="ja-JP" sz="1000" dirty="0">
              <a:solidFill>
                <a:schemeClr val="tx1">
                  <a:lumMod val="95000"/>
                  <a:lumOff val="5000"/>
                </a:schemeClr>
              </a:solidFill>
              <a:latin typeface="+mj-ea"/>
              <a:ea typeface="+mj-ea"/>
            </a:endParaRPr>
          </a:p>
        </p:txBody>
      </p:sp>
      <p:sp>
        <p:nvSpPr>
          <p:cNvPr id="23" name="テキスト ボックス 22"/>
          <p:cNvSpPr txBox="1"/>
          <p:nvPr/>
        </p:nvSpPr>
        <p:spPr>
          <a:xfrm>
            <a:off x="479425" y="1489075"/>
            <a:ext cx="1785938" cy="349250"/>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en-US" altLang="ja-JP" b="1" dirty="0">
                <a:solidFill>
                  <a:schemeClr val="tx1">
                    <a:lumMod val="95000"/>
                    <a:lumOff val="5000"/>
                  </a:schemeClr>
                </a:solidFill>
                <a:latin typeface="+mj-ea"/>
                <a:ea typeface="+mj-ea"/>
              </a:rPr>
              <a:t>Force Ware</a:t>
            </a:r>
          </a:p>
        </p:txBody>
      </p:sp>
      <p:sp>
        <p:nvSpPr>
          <p:cNvPr id="24" name="AutoShape 32"/>
          <p:cNvSpPr>
            <a:spLocks noChangeArrowheads="1"/>
          </p:cNvSpPr>
          <p:nvPr/>
        </p:nvSpPr>
        <p:spPr bwMode="auto">
          <a:xfrm>
            <a:off x="2576513" y="1406525"/>
            <a:ext cx="1857375" cy="1274763"/>
          </a:xfrm>
          <a:prstGeom prst="flowChartProcess">
            <a:avLst/>
          </a:prstGeom>
          <a:solidFill>
            <a:srgbClr val="FFFFFF"/>
          </a:solidFill>
          <a:ln w="28575">
            <a:solidFill>
              <a:schemeClr val="accent1"/>
            </a:solidFill>
            <a:miter lim="800000"/>
            <a:headEnd/>
            <a:tailEnd/>
          </a:ln>
        </p:spPr>
        <p:txBody>
          <a:bodyPr wrap="none" lIns="90000" tIns="46800" rIns="90000" bIns="46800" anchorCtr="1"/>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endParaRPr lang="en-US" altLang="ja-JP" sz="1400" b="1">
              <a:latin typeface="+mj-ea"/>
              <a:ea typeface="+mj-ea"/>
            </a:endParaRPr>
          </a:p>
        </p:txBody>
      </p:sp>
      <p:sp>
        <p:nvSpPr>
          <p:cNvPr id="25" name="テキスト ボックス 24"/>
          <p:cNvSpPr txBox="1"/>
          <p:nvPr/>
        </p:nvSpPr>
        <p:spPr bwMode="auto">
          <a:xfrm>
            <a:off x="2611438" y="2084388"/>
            <a:ext cx="1785937" cy="407987"/>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個別システム導入可能</a:t>
            </a: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電二郎標準装備</a:t>
            </a:r>
            <a:endParaRPr kumimoji="1" lang="en-US" altLang="ja-JP" sz="1100" dirty="0">
              <a:solidFill>
                <a:schemeClr val="tx1">
                  <a:lumMod val="95000"/>
                  <a:lumOff val="5000"/>
                </a:schemeClr>
              </a:solidFill>
              <a:latin typeface="+mj-ea"/>
              <a:ea typeface="+mj-ea"/>
            </a:endParaRPr>
          </a:p>
        </p:txBody>
      </p:sp>
      <p:sp>
        <p:nvSpPr>
          <p:cNvPr id="26" name="テキスト ボックス 25"/>
          <p:cNvSpPr txBox="1"/>
          <p:nvPr/>
        </p:nvSpPr>
        <p:spPr bwMode="auto">
          <a:xfrm>
            <a:off x="2647950" y="1525588"/>
            <a:ext cx="1785938" cy="322262"/>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ja-JP" altLang="en-US" sz="1600" b="1" dirty="0">
                <a:solidFill>
                  <a:schemeClr val="tx1">
                    <a:lumMod val="95000"/>
                    <a:lumOff val="5000"/>
                  </a:schemeClr>
                </a:solidFill>
                <a:latin typeface="+mj-ea"/>
                <a:ea typeface="+mj-ea"/>
              </a:rPr>
              <a:t>見積積算システム</a:t>
            </a:r>
            <a:endParaRPr kumimoji="1" lang="en-US" altLang="ja-JP" sz="1600" b="1" dirty="0">
              <a:solidFill>
                <a:schemeClr val="tx1">
                  <a:lumMod val="95000"/>
                  <a:lumOff val="5000"/>
                </a:schemeClr>
              </a:solidFill>
              <a:latin typeface="+mj-ea"/>
              <a:ea typeface="+mj-ea"/>
            </a:endParaRPr>
          </a:p>
        </p:txBody>
      </p:sp>
      <p:sp>
        <p:nvSpPr>
          <p:cNvPr id="27" name="AutoShape 32"/>
          <p:cNvSpPr>
            <a:spLocks noChangeArrowheads="1"/>
          </p:cNvSpPr>
          <p:nvPr/>
        </p:nvSpPr>
        <p:spPr bwMode="auto">
          <a:xfrm>
            <a:off x="4737100" y="1406525"/>
            <a:ext cx="1857375" cy="1274763"/>
          </a:xfrm>
          <a:prstGeom prst="flowChartProcess">
            <a:avLst/>
          </a:prstGeom>
          <a:solidFill>
            <a:srgbClr val="FFFFFF"/>
          </a:solidFill>
          <a:ln w="19050">
            <a:solidFill>
              <a:schemeClr val="accent1"/>
            </a:solidFill>
            <a:miter lim="800000"/>
            <a:headEnd/>
            <a:tailEnd/>
          </a:ln>
        </p:spPr>
        <p:txBody>
          <a:bodyPr wrap="none" lIns="90000" tIns="46800" rIns="90000" bIns="46800" anchorCtr="1"/>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endParaRPr lang="en-US" altLang="ja-JP" sz="1400" b="1">
              <a:latin typeface="+mj-ea"/>
              <a:ea typeface="+mj-ea"/>
            </a:endParaRPr>
          </a:p>
        </p:txBody>
      </p:sp>
      <p:sp>
        <p:nvSpPr>
          <p:cNvPr id="28" name="テキスト ボックス 27"/>
          <p:cNvSpPr txBox="1"/>
          <p:nvPr/>
        </p:nvSpPr>
        <p:spPr bwMode="auto">
          <a:xfrm>
            <a:off x="4772025" y="2084388"/>
            <a:ext cx="1785938" cy="407987"/>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件名原価、部署別原価</a:t>
            </a:r>
            <a:endParaRPr kumimoji="1" lang="en-US" altLang="ja-JP" sz="1100" dirty="0">
              <a:solidFill>
                <a:schemeClr val="tx1">
                  <a:lumMod val="95000"/>
                  <a:lumOff val="5000"/>
                </a:schemeClr>
              </a:solidFill>
              <a:latin typeface="+mj-ea"/>
              <a:ea typeface="+mj-ea"/>
            </a:endParaRPr>
          </a:p>
          <a:p>
            <a:pPr algn="ct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財務会計</a:t>
            </a:r>
            <a:endParaRPr kumimoji="1" lang="en-US" altLang="ja-JP" sz="1100" dirty="0">
              <a:solidFill>
                <a:schemeClr val="tx1">
                  <a:lumMod val="95000"/>
                  <a:lumOff val="5000"/>
                </a:schemeClr>
              </a:solidFill>
              <a:latin typeface="+mj-ea"/>
              <a:ea typeface="+mj-ea"/>
            </a:endParaRPr>
          </a:p>
        </p:txBody>
      </p:sp>
      <p:sp>
        <p:nvSpPr>
          <p:cNvPr id="29" name="テキスト ボックス 28"/>
          <p:cNvSpPr txBox="1"/>
          <p:nvPr/>
        </p:nvSpPr>
        <p:spPr bwMode="auto">
          <a:xfrm>
            <a:off x="4808538" y="1525588"/>
            <a:ext cx="1785937" cy="522287"/>
          </a:xfrm>
          <a:prstGeom prst="rect">
            <a:avLst/>
          </a:prstGeom>
          <a:noFill/>
        </p:spPr>
        <p:txBody>
          <a:bodyPr>
            <a:spAutoFit/>
          </a:bodyPr>
          <a:lstStyle/>
          <a:p>
            <a:pPr algn="ctr" eaLnBrk="1" hangingPunct="1">
              <a:lnSpc>
                <a:spcPct val="93000"/>
              </a:lnSpc>
              <a:buClr>
                <a:srgbClr val="000000"/>
              </a:buClr>
              <a:buSzPct val="100000"/>
              <a:buFont typeface="Arial" charset="0"/>
              <a:buNone/>
              <a:defRPr/>
            </a:pPr>
            <a:r>
              <a:rPr kumimoji="1" lang="ja-JP" altLang="en-US" b="1" dirty="0">
                <a:solidFill>
                  <a:schemeClr val="tx1">
                    <a:lumMod val="95000"/>
                    <a:lumOff val="5000"/>
                  </a:schemeClr>
                </a:solidFill>
                <a:latin typeface="+mj-ea"/>
                <a:ea typeface="+mj-ea"/>
              </a:rPr>
              <a:t>会　　計</a:t>
            </a:r>
            <a:br>
              <a:rPr kumimoji="1" lang="en-US" altLang="ja-JP" b="1" dirty="0">
                <a:solidFill>
                  <a:schemeClr val="tx1">
                    <a:lumMod val="95000"/>
                    <a:lumOff val="5000"/>
                  </a:schemeClr>
                </a:solidFill>
                <a:latin typeface="+mj-ea"/>
                <a:ea typeface="+mj-ea"/>
              </a:rPr>
            </a:br>
            <a:r>
              <a:rPr kumimoji="1" lang="ja-JP" altLang="en-US" sz="1100" dirty="0">
                <a:solidFill>
                  <a:schemeClr val="tx1">
                    <a:lumMod val="95000"/>
                    <a:lumOff val="5000"/>
                  </a:schemeClr>
                </a:solidFill>
                <a:latin typeface="+mj-ea"/>
                <a:ea typeface="+mj-ea"/>
              </a:rPr>
              <a:t>（オプション機能）</a:t>
            </a:r>
            <a:endParaRPr kumimoji="1" lang="en-US" altLang="ja-JP" dirty="0">
              <a:solidFill>
                <a:schemeClr val="tx1">
                  <a:lumMod val="95000"/>
                  <a:lumOff val="5000"/>
                </a:schemeClr>
              </a:solidFill>
              <a:latin typeface="+mj-ea"/>
              <a:ea typeface="+mj-ea"/>
            </a:endParaRPr>
          </a:p>
        </p:txBody>
      </p:sp>
      <p:grpSp>
        <p:nvGrpSpPr>
          <p:cNvPr id="30" name="グループ化 6"/>
          <p:cNvGrpSpPr>
            <a:grpSpLocks/>
          </p:cNvGrpSpPr>
          <p:nvPr/>
        </p:nvGrpSpPr>
        <p:grpSpPr bwMode="auto">
          <a:xfrm>
            <a:off x="6869113" y="3036888"/>
            <a:ext cx="2428875" cy="967558"/>
            <a:chOff x="6208220" y="1823424"/>
            <a:chExt cx="2428875" cy="857250"/>
          </a:xfrm>
        </p:grpSpPr>
        <p:sp>
          <p:nvSpPr>
            <p:cNvPr id="31" name="AutoShape 32"/>
            <p:cNvSpPr>
              <a:spLocks noChangeArrowheads="1"/>
            </p:cNvSpPr>
            <p:nvPr/>
          </p:nvSpPr>
          <p:spPr bwMode="auto">
            <a:xfrm>
              <a:off x="6208220" y="1823424"/>
              <a:ext cx="2428875" cy="857250"/>
            </a:xfrm>
            <a:prstGeom prst="flowChartProcess">
              <a:avLst/>
            </a:prstGeom>
            <a:solidFill>
              <a:srgbClr val="FFFFFF"/>
            </a:solidFill>
            <a:ln w="9360">
              <a:solidFill>
                <a:srgbClr val="969696"/>
              </a:solidFill>
              <a:miter lim="800000"/>
              <a:headEnd/>
              <a:tailEnd/>
            </a:ln>
          </p:spPr>
          <p:txBody>
            <a:bodyPr wrap="none" lIns="90000" tIns="46800" rIns="90000" bIns="46800" anchorCtr="1"/>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r>
                <a:rPr lang="ja-JP" altLang="en-US" sz="1400" dirty="0">
                  <a:latin typeface="+mj-ea"/>
                  <a:ea typeface="+mj-ea"/>
                </a:rPr>
                <a:t>電材卸基幹システム　簡易版</a:t>
              </a:r>
              <a:endParaRPr lang="en-US" altLang="ja-JP" sz="1400" dirty="0">
                <a:latin typeface="+mj-ea"/>
                <a:ea typeface="+mj-ea"/>
              </a:endParaRPr>
            </a:p>
          </p:txBody>
        </p:sp>
        <p:sp>
          <p:nvSpPr>
            <p:cNvPr id="32" name="テキスト ボックス 31"/>
            <p:cNvSpPr txBox="1"/>
            <p:nvPr/>
          </p:nvSpPr>
          <p:spPr>
            <a:xfrm>
              <a:off x="6320792" y="2466201"/>
              <a:ext cx="2294218" cy="195938"/>
            </a:xfrm>
            <a:prstGeom prst="rect">
              <a:avLst/>
            </a:prstGeom>
            <a:noFill/>
            <a:effectLst/>
          </p:spPr>
          <p:txBody>
            <a:bodyPr wrap="none">
              <a:spAutoFit/>
            </a:bodyPr>
            <a:lstStyle/>
            <a:p>
              <a:pPr algn="ctr" eaLnBrk="1" hangingPunct="1">
                <a:lnSpc>
                  <a:spcPct val="93000"/>
                </a:lnSpc>
                <a:buClr>
                  <a:srgbClr val="000000"/>
                </a:buClr>
                <a:buSzPct val="100000"/>
                <a:buFont typeface="Arial" charset="0"/>
                <a:buNone/>
                <a:defRPr/>
              </a:pPr>
              <a:r>
                <a:rPr kumimoji="1" lang="ja-JP" altLang="en-US" sz="900" dirty="0">
                  <a:solidFill>
                    <a:schemeClr val="tx1">
                      <a:lumMod val="95000"/>
                      <a:lumOff val="5000"/>
                    </a:schemeClr>
                  </a:solidFill>
                  <a:latin typeface="+mj-ea"/>
                  <a:ea typeface="+mj-ea"/>
                </a:rPr>
                <a:t>電二郎の簡易版　小規模事業　二次店向け</a:t>
              </a:r>
            </a:p>
          </p:txBody>
        </p:sp>
        <p:pic>
          <p:nvPicPr>
            <p:cNvPr id="33"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6845" y="2109174"/>
              <a:ext cx="1643062"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グループ化 7"/>
          <p:cNvGrpSpPr>
            <a:grpSpLocks/>
          </p:cNvGrpSpPr>
          <p:nvPr/>
        </p:nvGrpSpPr>
        <p:grpSpPr bwMode="auto">
          <a:xfrm>
            <a:off x="6869113" y="4044950"/>
            <a:ext cx="2428875" cy="968375"/>
            <a:chOff x="6200168" y="3517997"/>
            <a:chExt cx="2428875" cy="857250"/>
          </a:xfrm>
        </p:grpSpPr>
        <p:sp>
          <p:nvSpPr>
            <p:cNvPr id="35" name="AutoShape 32"/>
            <p:cNvSpPr>
              <a:spLocks noChangeArrowheads="1"/>
            </p:cNvSpPr>
            <p:nvPr/>
          </p:nvSpPr>
          <p:spPr bwMode="auto">
            <a:xfrm>
              <a:off x="6200168" y="3517997"/>
              <a:ext cx="2428875" cy="857250"/>
            </a:xfrm>
            <a:prstGeom prst="flowChartProcess">
              <a:avLst/>
            </a:prstGeom>
            <a:solidFill>
              <a:srgbClr val="FFFFFF"/>
            </a:solidFill>
            <a:ln w="9360">
              <a:solidFill>
                <a:srgbClr val="969696"/>
              </a:solidFill>
              <a:miter lim="800000"/>
              <a:headEnd/>
              <a:tailEnd/>
            </a:ln>
          </p:spPr>
          <p:txBody>
            <a:bodyPr wrap="none" lIns="90000" tIns="46800" rIns="90000" bIns="46800" anchorCtr="1"/>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r>
                <a:rPr lang="ja-JP" altLang="en-US" sz="1400">
                  <a:latin typeface="+mj-ea"/>
                  <a:ea typeface="+mj-ea"/>
                </a:rPr>
                <a:t>電気工事業向けシステム</a:t>
              </a:r>
              <a:endParaRPr lang="en-US" altLang="ja-JP" sz="1400">
                <a:latin typeface="+mj-ea"/>
                <a:ea typeface="+mj-ea"/>
              </a:endParaRPr>
            </a:p>
          </p:txBody>
        </p:sp>
        <p:pic>
          <p:nvPicPr>
            <p:cNvPr id="36" name="Picture 24" descr="D:\MY_DOC\My Documents\営業用資料\LOGO\電二郎SL工事\DenjiroSLKouji_logo230.bm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2976" y="3789936"/>
              <a:ext cx="164306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テキスト ボックス 36"/>
            <p:cNvSpPr txBox="1"/>
            <p:nvPr/>
          </p:nvSpPr>
          <p:spPr>
            <a:xfrm>
              <a:off x="6367881" y="4147584"/>
              <a:ext cx="2217274" cy="195773"/>
            </a:xfrm>
            <a:prstGeom prst="rect">
              <a:avLst/>
            </a:prstGeom>
            <a:noFill/>
            <a:effectLst/>
          </p:spPr>
          <p:txBody>
            <a:bodyPr wrap="none">
              <a:spAutoFit/>
            </a:bodyPr>
            <a:lstStyle/>
            <a:p>
              <a:pPr algn="ctr" eaLnBrk="1" hangingPunct="1">
                <a:lnSpc>
                  <a:spcPct val="93000"/>
                </a:lnSpc>
                <a:buClr>
                  <a:srgbClr val="000000"/>
                </a:buClr>
                <a:buSzPct val="100000"/>
                <a:buFont typeface="Arial" charset="0"/>
                <a:buNone/>
                <a:defRPr/>
              </a:pPr>
              <a:r>
                <a:rPr kumimoji="1" lang="ja-JP" altLang="en-US" sz="900" dirty="0">
                  <a:solidFill>
                    <a:schemeClr val="tx1">
                      <a:lumMod val="95000"/>
                      <a:lumOff val="5000"/>
                    </a:schemeClr>
                  </a:solidFill>
                  <a:latin typeface="+mj-ea"/>
                  <a:ea typeface="+mj-ea"/>
                </a:rPr>
                <a:t>工事管理＋販売管理　小規模工事店向け</a:t>
              </a:r>
            </a:p>
          </p:txBody>
        </p:sp>
      </p:grpSp>
      <p:sp>
        <p:nvSpPr>
          <p:cNvPr id="38" name="AutoShape 17"/>
          <p:cNvSpPr>
            <a:spLocks noChangeArrowheads="1"/>
          </p:cNvSpPr>
          <p:nvPr/>
        </p:nvSpPr>
        <p:spPr bwMode="auto">
          <a:xfrm>
            <a:off x="3584575" y="5683250"/>
            <a:ext cx="2503488" cy="769938"/>
          </a:xfrm>
          <a:prstGeom prst="flowChartProcess">
            <a:avLst/>
          </a:prstGeom>
          <a:solidFill>
            <a:srgbClr val="FFFFFF"/>
          </a:solidFill>
          <a:ln w="28575">
            <a:solidFill>
              <a:srgbClr val="FF9966"/>
            </a:solidFill>
            <a:miter lim="800000"/>
            <a:headEnd/>
            <a:tailEnd/>
          </a:ln>
        </p:spPr>
        <p:txBody>
          <a:bodyPr wrap="none" lIns="90000" tIns="46800" rIns="90000" bIns="46800" anchor="ctr"/>
          <a:lstStyle>
            <a:lvl1pPr>
              <a:lnSpc>
                <a:spcPct val="93000"/>
              </a:lnSpc>
              <a:spcBef>
                <a:spcPts val="8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ea typeface="ＭＳ Ｐゴシック" panose="020B0600070205080204" pitchFamily="50" charset="-128"/>
              </a:defRPr>
            </a:lvl1pPr>
            <a:lvl2pPr marL="742950" indent="-285750">
              <a:lnSpc>
                <a:spcPct val="93000"/>
              </a:lnSpc>
              <a:spcBef>
                <a:spcPts val="7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ea typeface="ＭＳ Ｐゴシック" panose="020B0600070205080204" pitchFamily="50" charset="-128"/>
              </a:defRPr>
            </a:lvl2pPr>
            <a:lvl3pPr marL="1143000" indent="-228600">
              <a:lnSpc>
                <a:spcPct val="93000"/>
              </a:lnSpc>
              <a:spcBef>
                <a:spcPts val="6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50" charset="-128"/>
              </a:defRPr>
            </a:lvl3pPr>
            <a:lvl4pPr marL="16002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4pPr>
            <a:lvl5pPr marL="2057400" indent="-228600">
              <a:lnSpc>
                <a:spcPct val="93000"/>
              </a:lnSpc>
              <a:spcBef>
                <a:spcPts val="500"/>
              </a:spcBef>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panose="020B0604020202020204"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ea typeface="ＭＳ Ｐゴシック" panose="020B0600070205080204" pitchFamily="50" charset="-128"/>
              </a:defRPr>
            </a:lvl9pPr>
          </a:lstStyle>
          <a:p>
            <a:pPr algn="ctr" eaLnBrk="1" hangingPunct="1">
              <a:lnSpc>
                <a:spcPct val="100000"/>
              </a:lnSpc>
              <a:spcBef>
                <a:spcPct val="0"/>
              </a:spcBef>
              <a:buFont typeface="ＭＳ Ｐ明朝" panose="02020600040205080304" pitchFamily="18" charset="-128"/>
              <a:buNone/>
            </a:pPr>
            <a:r>
              <a:rPr lang="ja-JP" altLang="en-US" sz="1400" b="1" dirty="0">
                <a:latin typeface="+mj-ea"/>
                <a:ea typeface="+mj-ea"/>
              </a:rPr>
              <a:t>全日電材連　</a:t>
            </a:r>
            <a:r>
              <a:rPr lang="en-US" altLang="ja-JP" sz="1400" b="1" dirty="0">
                <a:latin typeface="+mj-ea"/>
                <a:ea typeface="+mj-ea"/>
              </a:rPr>
              <a:t>『</a:t>
            </a:r>
            <a:r>
              <a:rPr lang="ja-JP" altLang="en-US" sz="1400" b="1" dirty="0">
                <a:latin typeface="+mj-ea"/>
                <a:ea typeface="+mj-ea"/>
              </a:rPr>
              <a:t>　ゆずりあい　</a:t>
            </a:r>
            <a:r>
              <a:rPr lang="en-US" altLang="ja-JP" sz="1400" b="1" dirty="0">
                <a:latin typeface="+mj-ea"/>
                <a:ea typeface="+mj-ea"/>
              </a:rPr>
              <a:t>』</a:t>
            </a:r>
            <a:endParaRPr lang="en-US" altLang="ja-JP" sz="1400" dirty="0">
              <a:latin typeface="+mj-ea"/>
              <a:ea typeface="+mj-ea"/>
            </a:endParaRPr>
          </a:p>
          <a:p>
            <a:pPr algn="ctr" eaLnBrk="1" hangingPunct="1">
              <a:lnSpc>
                <a:spcPct val="100000"/>
              </a:lnSpc>
              <a:spcBef>
                <a:spcPct val="0"/>
              </a:spcBef>
              <a:buFont typeface="ＭＳ Ｐ明朝" panose="02020600040205080304" pitchFamily="18" charset="-128"/>
              <a:buNone/>
            </a:pPr>
            <a:r>
              <a:rPr lang="en-US" altLang="ja-JP" sz="1400" dirty="0">
                <a:latin typeface="+mj-ea"/>
                <a:ea typeface="+mj-ea"/>
              </a:rPr>
              <a:t>『</a:t>
            </a:r>
            <a:r>
              <a:rPr lang="ja-JP" altLang="en-US" sz="1400" dirty="0">
                <a:latin typeface="+mj-ea"/>
                <a:ea typeface="+mj-ea"/>
              </a:rPr>
              <a:t>　</a:t>
            </a:r>
            <a:r>
              <a:rPr lang="en-US" altLang="ja-JP" sz="1400" dirty="0">
                <a:latin typeface="+mj-ea"/>
                <a:ea typeface="+mj-ea"/>
              </a:rPr>
              <a:t>Patio </a:t>
            </a:r>
            <a:r>
              <a:rPr lang="ja-JP" altLang="en-US" sz="1400" dirty="0">
                <a:latin typeface="+mj-ea"/>
                <a:ea typeface="+mj-ea"/>
              </a:rPr>
              <a:t>蚤の市　</a:t>
            </a:r>
            <a:r>
              <a:rPr lang="en-US" altLang="ja-JP" sz="1400" dirty="0">
                <a:latin typeface="+mj-ea"/>
                <a:ea typeface="+mj-ea"/>
              </a:rPr>
              <a:t>』</a:t>
            </a:r>
            <a:endParaRPr lang="ja-JP" altLang="en-GB" sz="1400" dirty="0">
              <a:latin typeface="+mj-ea"/>
              <a:ea typeface="+mj-ea"/>
            </a:endParaRPr>
          </a:p>
        </p:txBody>
      </p:sp>
      <p:cxnSp>
        <p:nvCxnSpPr>
          <p:cNvPr id="39" name="図形 66"/>
          <p:cNvCxnSpPr>
            <a:cxnSpLocks noChangeShapeType="1"/>
            <a:stCxn id="16" idx="2"/>
            <a:endCxn id="15" idx="1"/>
          </p:cNvCxnSpPr>
          <p:nvPr/>
        </p:nvCxnSpPr>
        <p:spPr bwMode="auto">
          <a:xfrm rot="16200000" flipH="1">
            <a:off x="419975" y="4725907"/>
            <a:ext cx="1344450" cy="423862"/>
          </a:xfrm>
          <a:prstGeom prst="curvedConnector2">
            <a:avLst/>
          </a:prstGeom>
          <a:noFill/>
          <a:ln w="63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40" name="曲線コネクタ 74"/>
          <p:cNvCxnSpPr>
            <a:cxnSpLocks noChangeShapeType="1"/>
            <a:stCxn id="16" idx="3"/>
          </p:cNvCxnSpPr>
          <p:nvPr/>
        </p:nvCxnSpPr>
        <p:spPr bwMode="auto">
          <a:xfrm>
            <a:off x="1344613" y="3876675"/>
            <a:ext cx="2197100" cy="12700"/>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1" name="テキスト ボックス 40"/>
          <p:cNvSpPr txBox="1"/>
          <p:nvPr/>
        </p:nvSpPr>
        <p:spPr>
          <a:xfrm>
            <a:off x="1520092" y="3047005"/>
            <a:ext cx="1944687" cy="436562"/>
          </a:xfrm>
          <a:prstGeom prst="rect">
            <a:avLst/>
          </a:prstGeom>
          <a:noFill/>
          <a:effectLst/>
        </p:spPr>
        <p:txBody>
          <a:bodyPr>
            <a:spAutoFit/>
          </a:bodyPr>
          <a:lstStyle/>
          <a:p>
            <a:pPr eaLnBrk="1" hangingPunct="1">
              <a:lnSpc>
                <a:spcPct val="93000"/>
              </a:lnSpc>
              <a:buClr>
                <a:srgbClr val="000000"/>
              </a:buClr>
              <a:buSzPct val="100000"/>
              <a:buFont typeface="Arial" charset="0"/>
              <a:buNone/>
              <a:defRPr/>
            </a:pPr>
            <a:r>
              <a:rPr kumimoji="1" lang="ja-JP" altLang="en-US" sz="1200" b="1" dirty="0">
                <a:solidFill>
                  <a:schemeClr val="tx1">
                    <a:lumMod val="95000"/>
                    <a:lumOff val="5000"/>
                  </a:schemeClr>
                </a:solidFill>
                <a:latin typeface="+mj-ea"/>
                <a:ea typeface="+mj-ea"/>
              </a:rPr>
              <a:t>電材</a:t>
            </a:r>
            <a:r>
              <a:rPr kumimoji="1" lang="en-US" altLang="ja-JP" sz="1200" b="1" dirty="0">
                <a:solidFill>
                  <a:schemeClr val="tx1">
                    <a:lumMod val="95000"/>
                    <a:lumOff val="5000"/>
                  </a:schemeClr>
                </a:solidFill>
                <a:latin typeface="+mj-ea"/>
                <a:ea typeface="+mj-ea"/>
              </a:rPr>
              <a:t>EDI</a:t>
            </a:r>
            <a:r>
              <a:rPr kumimoji="1" lang="ja-JP" altLang="en-US" sz="1200" b="1" dirty="0">
                <a:solidFill>
                  <a:schemeClr val="tx1">
                    <a:lumMod val="95000"/>
                    <a:lumOff val="5000"/>
                  </a:schemeClr>
                </a:solidFill>
                <a:latin typeface="+mj-ea"/>
                <a:ea typeface="+mj-ea"/>
              </a:rPr>
              <a:t>サービス</a:t>
            </a:r>
            <a:endParaRPr kumimoji="1" lang="en-US" altLang="ja-JP" sz="1200" b="1" dirty="0">
              <a:solidFill>
                <a:schemeClr val="tx1">
                  <a:lumMod val="95000"/>
                  <a:lumOff val="5000"/>
                </a:schemeClr>
              </a:solidFill>
              <a:latin typeface="+mj-ea"/>
              <a:ea typeface="+mj-ea"/>
            </a:endParaRPr>
          </a:p>
          <a:p>
            <a:pPr eaLnBrk="1" hangingPunct="1">
              <a:lnSpc>
                <a:spcPct val="93000"/>
              </a:lnSpc>
              <a:buClr>
                <a:srgbClr val="000000"/>
              </a:buClr>
              <a:buSzPct val="100000"/>
              <a:buFont typeface="Arial" charset="0"/>
              <a:buNone/>
              <a:defRPr/>
            </a:pPr>
            <a:r>
              <a:rPr kumimoji="1" lang="en-US" altLang="ja-JP" sz="1200" dirty="0">
                <a:solidFill>
                  <a:schemeClr val="tx1">
                    <a:lumMod val="95000"/>
                    <a:lumOff val="5000"/>
                  </a:schemeClr>
                </a:solidFill>
                <a:latin typeface="+mj-ea"/>
                <a:ea typeface="+mj-ea"/>
              </a:rPr>
              <a:t>EDI</a:t>
            </a:r>
            <a:r>
              <a:rPr kumimoji="1" lang="ja-JP" altLang="en-US" sz="1200" dirty="0">
                <a:solidFill>
                  <a:schemeClr val="tx1">
                    <a:lumMod val="95000"/>
                    <a:lumOff val="5000"/>
                  </a:schemeClr>
                </a:solidFill>
                <a:latin typeface="+mj-ea"/>
                <a:ea typeface="+mj-ea"/>
              </a:rPr>
              <a:t>等によるデータ交換</a:t>
            </a:r>
          </a:p>
        </p:txBody>
      </p:sp>
      <p:sp>
        <p:nvSpPr>
          <p:cNvPr id="42" name="テキスト ボックス 41"/>
          <p:cNvSpPr txBox="1"/>
          <p:nvPr/>
        </p:nvSpPr>
        <p:spPr>
          <a:xfrm>
            <a:off x="1314197" y="4324942"/>
            <a:ext cx="1871662" cy="565150"/>
          </a:xfrm>
          <a:prstGeom prst="rect">
            <a:avLst/>
          </a:prstGeom>
          <a:noFill/>
          <a:effectLst/>
        </p:spPr>
        <p:txBody>
          <a:bodyPr>
            <a:spAutoFit/>
          </a:bodyPr>
          <a:lstStyle/>
          <a:p>
            <a:pP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標準</a:t>
            </a:r>
            <a:r>
              <a:rPr kumimoji="1" lang="en-US" altLang="ja-JP" sz="1100" dirty="0">
                <a:solidFill>
                  <a:schemeClr val="tx1">
                    <a:lumMod val="95000"/>
                    <a:lumOff val="5000"/>
                  </a:schemeClr>
                </a:solidFill>
                <a:latin typeface="+mj-ea"/>
                <a:ea typeface="+mj-ea"/>
              </a:rPr>
              <a:t>EDI</a:t>
            </a:r>
            <a:r>
              <a:rPr kumimoji="1" lang="ja-JP" altLang="en-US" sz="1100" dirty="0">
                <a:solidFill>
                  <a:schemeClr val="tx1">
                    <a:lumMod val="95000"/>
                    <a:lumOff val="5000"/>
                  </a:schemeClr>
                </a:solidFill>
                <a:latin typeface="+mj-ea"/>
                <a:ea typeface="+mj-ea"/>
              </a:rPr>
              <a:t>により多端末化個別対応を削減し、データ連携による効率化を図る</a:t>
            </a:r>
          </a:p>
        </p:txBody>
      </p:sp>
      <p:cxnSp>
        <p:nvCxnSpPr>
          <p:cNvPr id="43" name="曲線コネクタ 77"/>
          <p:cNvCxnSpPr>
            <a:cxnSpLocks noChangeShapeType="1"/>
            <a:stCxn id="18" idx="3"/>
            <a:endCxn id="35" idx="1"/>
          </p:cNvCxnSpPr>
          <p:nvPr/>
        </p:nvCxnSpPr>
        <p:spPr bwMode="auto">
          <a:xfrm>
            <a:off x="6084793" y="4182269"/>
            <a:ext cx="784320" cy="346869"/>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44" name="曲線コネクタ 77"/>
          <p:cNvCxnSpPr>
            <a:cxnSpLocks noChangeShapeType="1"/>
            <a:stCxn id="18" idx="3"/>
            <a:endCxn id="31" idx="1"/>
          </p:cNvCxnSpPr>
          <p:nvPr/>
        </p:nvCxnSpPr>
        <p:spPr bwMode="auto">
          <a:xfrm flipV="1">
            <a:off x="6084793" y="3520667"/>
            <a:ext cx="784320" cy="661602"/>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5" name="テキスト ボックス 44"/>
          <p:cNvSpPr txBox="1"/>
          <p:nvPr/>
        </p:nvSpPr>
        <p:spPr>
          <a:xfrm>
            <a:off x="6088063" y="3281363"/>
            <a:ext cx="798512" cy="234950"/>
          </a:xfrm>
          <a:prstGeom prst="rect">
            <a:avLst/>
          </a:prstGeom>
          <a:noFill/>
          <a:effectLst/>
        </p:spPr>
        <p:txBody>
          <a:bodyPr wrap="none">
            <a:spAutoFit/>
          </a:bodyPr>
          <a:lstStyle/>
          <a:p>
            <a:pPr eaLnBrk="1" hangingPunct="1">
              <a:lnSpc>
                <a:spcPct val="93000"/>
              </a:lnSpc>
              <a:buClr>
                <a:srgbClr val="000000"/>
              </a:buClr>
              <a:buSzPct val="100000"/>
              <a:buFont typeface="Arial" charset="0"/>
              <a:buNone/>
              <a:defRPr/>
            </a:pPr>
            <a:r>
              <a:rPr kumimoji="1" lang="ja-JP" altLang="en-US" sz="1000" dirty="0">
                <a:solidFill>
                  <a:schemeClr val="tx1">
                    <a:lumMod val="95000"/>
                    <a:lumOff val="5000"/>
                  </a:schemeClr>
                </a:solidFill>
                <a:latin typeface="+mj-ea"/>
                <a:ea typeface="+mj-ea"/>
              </a:rPr>
              <a:t>データ連携</a:t>
            </a:r>
          </a:p>
        </p:txBody>
      </p:sp>
      <p:sp>
        <p:nvSpPr>
          <p:cNvPr id="46" name="テキスト ボックス 45"/>
          <p:cNvSpPr txBox="1"/>
          <p:nvPr/>
        </p:nvSpPr>
        <p:spPr>
          <a:xfrm>
            <a:off x="6088063" y="4613275"/>
            <a:ext cx="798512" cy="234950"/>
          </a:xfrm>
          <a:prstGeom prst="rect">
            <a:avLst/>
          </a:prstGeom>
          <a:noFill/>
          <a:effectLst/>
        </p:spPr>
        <p:txBody>
          <a:bodyPr wrap="none">
            <a:spAutoFit/>
          </a:bodyPr>
          <a:lstStyle/>
          <a:p>
            <a:pPr eaLnBrk="1" hangingPunct="1">
              <a:lnSpc>
                <a:spcPct val="93000"/>
              </a:lnSpc>
              <a:buClr>
                <a:srgbClr val="000000"/>
              </a:buClr>
              <a:buSzPct val="100000"/>
              <a:buFont typeface="Arial" charset="0"/>
              <a:buNone/>
              <a:defRPr/>
            </a:pPr>
            <a:r>
              <a:rPr kumimoji="1" lang="ja-JP" altLang="en-US" sz="1000" dirty="0">
                <a:solidFill>
                  <a:schemeClr val="tx1">
                    <a:lumMod val="95000"/>
                    <a:lumOff val="5000"/>
                  </a:schemeClr>
                </a:solidFill>
                <a:latin typeface="+mj-ea"/>
                <a:ea typeface="+mj-ea"/>
              </a:rPr>
              <a:t>データ連携</a:t>
            </a:r>
          </a:p>
        </p:txBody>
      </p:sp>
      <p:sp>
        <p:nvSpPr>
          <p:cNvPr id="47" name="テキスト ボックス 46"/>
          <p:cNvSpPr txBox="1"/>
          <p:nvPr/>
        </p:nvSpPr>
        <p:spPr>
          <a:xfrm>
            <a:off x="6107113" y="5503863"/>
            <a:ext cx="3454400" cy="722312"/>
          </a:xfrm>
          <a:prstGeom prst="rect">
            <a:avLst/>
          </a:prstGeom>
          <a:noFill/>
          <a:effectLst/>
        </p:spPr>
        <p:txBody>
          <a:bodyPr>
            <a:spAutoFit/>
          </a:bodyPr>
          <a:lstStyle/>
          <a:p>
            <a:pP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全日電材連様事業　在庫交流サイト</a:t>
            </a:r>
            <a:r>
              <a:rPr kumimoji="1" lang="en-US" altLang="ja-JP" sz="1100" dirty="0">
                <a:solidFill>
                  <a:schemeClr val="tx1">
                    <a:lumMod val="95000"/>
                    <a:lumOff val="5000"/>
                  </a:schemeClr>
                </a:solidFill>
                <a:latin typeface="+mj-ea"/>
                <a:ea typeface="+mj-ea"/>
              </a:rPr>
              <a:t>『</a:t>
            </a:r>
            <a:r>
              <a:rPr kumimoji="1" lang="ja-JP" altLang="en-US" sz="1100" dirty="0">
                <a:solidFill>
                  <a:schemeClr val="tx1">
                    <a:lumMod val="95000"/>
                    <a:lumOff val="5000"/>
                  </a:schemeClr>
                </a:solidFill>
                <a:latin typeface="+mj-ea"/>
                <a:ea typeface="+mj-ea"/>
              </a:rPr>
              <a:t>ゆずりあい</a:t>
            </a:r>
            <a:r>
              <a:rPr kumimoji="1" lang="en-US" altLang="ja-JP" sz="1100" dirty="0">
                <a:solidFill>
                  <a:schemeClr val="tx1">
                    <a:lumMod val="95000"/>
                    <a:lumOff val="5000"/>
                  </a:schemeClr>
                </a:solidFill>
                <a:latin typeface="+mj-ea"/>
                <a:ea typeface="+mj-ea"/>
              </a:rPr>
              <a:t>』</a:t>
            </a:r>
            <a:r>
              <a:rPr kumimoji="1" lang="ja-JP" altLang="en-US" sz="1100" dirty="0">
                <a:solidFill>
                  <a:schemeClr val="tx1">
                    <a:lumMod val="95000"/>
                    <a:lumOff val="5000"/>
                  </a:schemeClr>
                </a:solidFill>
                <a:latin typeface="+mj-ea"/>
                <a:ea typeface="+mj-ea"/>
              </a:rPr>
              <a:t>に、</a:t>
            </a:r>
            <a:endParaRPr kumimoji="1" lang="en-US" altLang="ja-JP" sz="1100" dirty="0">
              <a:solidFill>
                <a:schemeClr val="tx1">
                  <a:lumMod val="95000"/>
                  <a:lumOff val="5000"/>
                </a:schemeClr>
              </a:solidFill>
              <a:latin typeface="+mj-ea"/>
              <a:ea typeface="+mj-ea"/>
            </a:endParaRPr>
          </a:p>
          <a:p>
            <a:pP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電二郎から、掲載用データ作成を簡便にする新機能。</a:t>
            </a:r>
            <a:endParaRPr kumimoji="1" lang="en-US" altLang="ja-JP" sz="1100" dirty="0">
              <a:solidFill>
                <a:schemeClr val="tx1">
                  <a:lumMod val="95000"/>
                  <a:lumOff val="5000"/>
                </a:schemeClr>
              </a:solidFill>
              <a:latin typeface="+mj-ea"/>
              <a:ea typeface="+mj-ea"/>
            </a:endParaRPr>
          </a:p>
          <a:p>
            <a:pPr eaLnBrk="1" hangingPunct="1">
              <a:lnSpc>
                <a:spcPct val="93000"/>
              </a:lnSpc>
              <a:buClr>
                <a:srgbClr val="000000"/>
              </a:buClr>
              <a:buSzPct val="100000"/>
              <a:buFont typeface="Arial" charset="0"/>
              <a:buNone/>
              <a:defRPr/>
            </a:pPr>
            <a:endParaRPr kumimoji="1" lang="en-US" altLang="ja-JP" sz="1100" dirty="0">
              <a:solidFill>
                <a:schemeClr val="tx1">
                  <a:lumMod val="95000"/>
                  <a:lumOff val="5000"/>
                </a:schemeClr>
              </a:solidFill>
              <a:latin typeface="+mj-ea"/>
              <a:ea typeface="+mj-ea"/>
            </a:endParaRPr>
          </a:p>
          <a:p>
            <a:pP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ゆずりあいサイト活性化にお役立て下さい。</a:t>
            </a:r>
            <a:endParaRPr kumimoji="1" lang="en-US" altLang="ja-JP" sz="1100" dirty="0">
              <a:solidFill>
                <a:schemeClr val="tx1">
                  <a:lumMod val="95000"/>
                  <a:lumOff val="5000"/>
                </a:schemeClr>
              </a:solidFill>
              <a:latin typeface="+mj-ea"/>
              <a:ea typeface="+mj-ea"/>
            </a:endParaRPr>
          </a:p>
        </p:txBody>
      </p:sp>
      <p:cxnSp>
        <p:nvCxnSpPr>
          <p:cNvPr id="48" name="曲線コネクタ 73"/>
          <p:cNvCxnSpPr>
            <a:cxnSpLocks noChangeShapeType="1"/>
            <a:stCxn id="21" idx="2"/>
            <a:endCxn id="18" idx="0"/>
          </p:cNvCxnSpPr>
          <p:nvPr/>
        </p:nvCxnSpPr>
        <p:spPr bwMode="auto">
          <a:xfrm rot="16200000" flipH="1">
            <a:off x="2876504" y="1149397"/>
            <a:ext cx="427037" cy="3490818"/>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49" name="曲線コネクタ 77"/>
          <p:cNvCxnSpPr>
            <a:cxnSpLocks noChangeShapeType="1"/>
            <a:stCxn id="18" idx="0"/>
            <a:endCxn id="24" idx="2"/>
          </p:cNvCxnSpPr>
          <p:nvPr/>
        </p:nvCxnSpPr>
        <p:spPr bwMode="auto">
          <a:xfrm rot="16200000" flipV="1">
            <a:off x="3956798" y="2229692"/>
            <a:ext cx="427037" cy="1330230"/>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0" name="テキスト ボックス 49"/>
          <p:cNvSpPr txBox="1"/>
          <p:nvPr/>
        </p:nvSpPr>
        <p:spPr>
          <a:xfrm>
            <a:off x="5408613" y="2773363"/>
            <a:ext cx="828675" cy="242887"/>
          </a:xfrm>
          <a:prstGeom prst="rect">
            <a:avLst/>
          </a:prstGeom>
          <a:noFill/>
          <a:effectLst/>
        </p:spPr>
        <p:txBody>
          <a:bodyPr wrap="none">
            <a:spAutoFit/>
          </a:bodyPr>
          <a:lstStyle/>
          <a:p>
            <a:pPr eaLnBrk="1" hangingPunct="1">
              <a:lnSpc>
                <a:spcPct val="93000"/>
              </a:lnSpc>
              <a:buClr>
                <a:srgbClr val="000000"/>
              </a:buClr>
              <a:buSzPct val="100000"/>
              <a:buFont typeface="Arial" charset="0"/>
              <a:buNone/>
              <a:defRPr/>
            </a:pPr>
            <a:r>
              <a:rPr kumimoji="1" lang="ja-JP" altLang="en-US" sz="1050" dirty="0">
                <a:solidFill>
                  <a:schemeClr val="tx1">
                    <a:lumMod val="95000"/>
                    <a:lumOff val="5000"/>
                  </a:schemeClr>
                </a:solidFill>
                <a:latin typeface="+mj-ea"/>
                <a:ea typeface="+mj-ea"/>
              </a:rPr>
              <a:t>データ連携</a:t>
            </a:r>
          </a:p>
        </p:txBody>
      </p:sp>
      <p:cxnSp>
        <p:nvCxnSpPr>
          <p:cNvPr id="51" name="曲線コネクタ 77"/>
          <p:cNvCxnSpPr>
            <a:cxnSpLocks noChangeShapeType="1"/>
            <a:stCxn id="18" idx="0"/>
            <a:endCxn id="27" idx="2"/>
          </p:cNvCxnSpPr>
          <p:nvPr/>
        </p:nvCxnSpPr>
        <p:spPr bwMode="auto">
          <a:xfrm rot="5400000" flipH="1" flipV="1">
            <a:off x="5037091" y="2479629"/>
            <a:ext cx="427037" cy="830357"/>
          </a:xfrm>
          <a:prstGeom prst="curvedConnector3">
            <a:avLst>
              <a:gd name="adj1" fmla="val 50000"/>
            </a:avLst>
          </a:prstGeom>
          <a:noFill/>
          <a:ln w="95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2" name="テキスト ボックス 51"/>
          <p:cNvSpPr txBox="1"/>
          <p:nvPr/>
        </p:nvSpPr>
        <p:spPr>
          <a:xfrm>
            <a:off x="6665914" y="1341438"/>
            <a:ext cx="3111500" cy="879408"/>
          </a:xfrm>
          <a:prstGeom prst="rect">
            <a:avLst/>
          </a:prstGeom>
          <a:noFill/>
          <a:effectLst/>
        </p:spPr>
        <p:txBody>
          <a:bodyPr wrap="square">
            <a:spAutoFit/>
          </a:bodyPr>
          <a:lstStyle/>
          <a:p>
            <a:pP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・商談開始から財務会計処理まで一連サポート</a:t>
            </a:r>
            <a:endParaRPr kumimoji="1" lang="en-US" altLang="ja-JP" sz="1100" dirty="0">
              <a:solidFill>
                <a:schemeClr val="tx1">
                  <a:lumMod val="95000"/>
                  <a:lumOff val="5000"/>
                </a:schemeClr>
              </a:solidFill>
              <a:latin typeface="+mj-ea"/>
              <a:ea typeface="+mj-ea"/>
            </a:endParaRPr>
          </a:p>
          <a:p>
            <a:pPr eaLnBrk="1" hangingPunct="1">
              <a:lnSpc>
                <a:spcPct val="93000"/>
              </a:lnSpc>
              <a:buClr>
                <a:srgbClr val="000000"/>
              </a:buClr>
              <a:buSzPct val="100000"/>
              <a:buFont typeface="Arial" charset="0"/>
              <a:buNone/>
              <a:defRPr/>
            </a:pPr>
            <a:endParaRPr kumimoji="1" lang="en-US" altLang="ja-JP" sz="1100" dirty="0">
              <a:solidFill>
                <a:schemeClr val="tx1">
                  <a:lumMod val="95000"/>
                  <a:lumOff val="5000"/>
                </a:schemeClr>
              </a:solidFill>
              <a:latin typeface="+mj-ea"/>
              <a:ea typeface="+mj-ea"/>
            </a:endParaRPr>
          </a:p>
          <a:p>
            <a:pPr eaLnBrk="1" hangingPunct="1">
              <a:lnSpc>
                <a:spcPct val="93000"/>
              </a:lnSpc>
              <a:buClr>
                <a:srgbClr val="000000"/>
              </a:buClr>
              <a:buSzPct val="100000"/>
              <a:buFont typeface="Arial" charset="0"/>
              <a:buNone/>
              <a:defRPr/>
            </a:pPr>
            <a:r>
              <a:rPr kumimoji="1" lang="ja-JP" altLang="en-US" sz="1100" dirty="0">
                <a:solidFill>
                  <a:schemeClr val="tx1">
                    <a:lumMod val="95000"/>
                    <a:lumOff val="5000"/>
                  </a:schemeClr>
                </a:solidFill>
                <a:latin typeface="+mj-ea"/>
                <a:ea typeface="+mj-ea"/>
              </a:rPr>
              <a:t>・電二郎をコアに、</a:t>
            </a:r>
            <a:r>
              <a:rPr kumimoji="1" lang="en-US" altLang="ja-JP" sz="1100" dirty="0">
                <a:solidFill>
                  <a:schemeClr val="tx1">
                    <a:lumMod val="95000"/>
                    <a:lumOff val="5000"/>
                  </a:schemeClr>
                </a:solidFill>
                <a:latin typeface="+mj-ea"/>
                <a:ea typeface="+mj-ea"/>
              </a:rPr>
              <a:t>『Force</a:t>
            </a:r>
            <a:r>
              <a:rPr kumimoji="1" lang="ja-JP" altLang="en-US" sz="1100" dirty="0">
                <a:solidFill>
                  <a:schemeClr val="tx1">
                    <a:lumMod val="95000"/>
                    <a:lumOff val="5000"/>
                  </a:schemeClr>
                </a:solidFill>
                <a:latin typeface="+mj-ea"/>
                <a:ea typeface="+mj-ea"/>
              </a:rPr>
              <a:t>　</a:t>
            </a:r>
            <a:r>
              <a:rPr kumimoji="1" lang="en-US" altLang="ja-JP" sz="1100" dirty="0">
                <a:solidFill>
                  <a:schemeClr val="tx1">
                    <a:lumMod val="95000"/>
                    <a:lumOff val="5000"/>
                  </a:schemeClr>
                </a:solidFill>
                <a:latin typeface="+mj-ea"/>
                <a:ea typeface="+mj-ea"/>
              </a:rPr>
              <a:t>Ware</a:t>
            </a:r>
            <a:r>
              <a:rPr kumimoji="1" lang="ja-JP" altLang="en-US" sz="1100" dirty="0">
                <a:solidFill>
                  <a:schemeClr val="tx1">
                    <a:lumMod val="95000"/>
                    <a:lumOff val="5000"/>
                  </a:schemeClr>
                </a:solidFill>
                <a:latin typeface="+mj-ea"/>
                <a:ea typeface="+mj-ea"/>
              </a:rPr>
              <a:t>による営業強化</a:t>
            </a:r>
            <a:r>
              <a:rPr kumimoji="1" lang="en-US" altLang="ja-JP" sz="1100" dirty="0">
                <a:solidFill>
                  <a:schemeClr val="tx1">
                    <a:lumMod val="95000"/>
                    <a:lumOff val="5000"/>
                  </a:schemeClr>
                </a:solidFill>
                <a:latin typeface="+mj-ea"/>
                <a:ea typeface="+mj-ea"/>
              </a:rPr>
              <a:t>』</a:t>
            </a:r>
          </a:p>
          <a:p>
            <a:pPr eaLnBrk="1" hangingPunct="1">
              <a:lnSpc>
                <a:spcPct val="93000"/>
              </a:lnSpc>
              <a:buClr>
                <a:srgbClr val="000000"/>
              </a:buClr>
              <a:buSzPct val="100000"/>
              <a:buFont typeface="Arial" charset="0"/>
              <a:buNone/>
              <a:defRPr/>
            </a:pPr>
            <a:r>
              <a:rPr kumimoji="1" lang="en-US" altLang="ja-JP" sz="1100" dirty="0">
                <a:solidFill>
                  <a:schemeClr val="tx1">
                    <a:lumMod val="95000"/>
                    <a:lumOff val="5000"/>
                  </a:schemeClr>
                </a:solidFill>
                <a:latin typeface="+mj-ea"/>
                <a:ea typeface="+mj-ea"/>
              </a:rPr>
              <a:t>『</a:t>
            </a:r>
            <a:r>
              <a:rPr kumimoji="1" lang="ja-JP" altLang="en-US" sz="1100" dirty="0">
                <a:solidFill>
                  <a:schemeClr val="tx1">
                    <a:lumMod val="95000"/>
                    <a:lumOff val="5000"/>
                  </a:schemeClr>
                </a:solidFill>
                <a:latin typeface="+mj-ea"/>
                <a:ea typeface="+mj-ea"/>
              </a:rPr>
              <a:t>会計機能による件名・担当者別原価管理</a:t>
            </a:r>
            <a:r>
              <a:rPr kumimoji="1" lang="en-US" altLang="ja-JP" sz="1100" dirty="0">
                <a:solidFill>
                  <a:schemeClr val="tx1">
                    <a:lumMod val="95000"/>
                    <a:lumOff val="5000"/>
                  </a:schemeClr>
                </a:solidFill>
                <a:latin typeface="+mj-ea"/>
                <a:ea typeface="+mj-ea"/>
              </a:rPr>
              <a:t>』</a:t>
            </a:r>
            <a:r>
              <a:rPr kumimoji="1" lang="ja-JP" altLang="en-US" sz="1100" dirty="0">
                <a:solidFill>
                  <a:schemeClr val="tx1">
                    <a:lumMod val="95000"/>
                    <a:lumOff val="5000"/>
                  </a:schemeClr>
                </a:solidFill>
                <a:latin typeface="+mj-ea"/>
                <a:ea typeface="+mj-ea"/>
              </a:rPr>
              <a:t>まで連携可能となります。戦略ツールにお役立て下さい。</a:t>
            </a:r>
            <a:endParaRPr kumimoji="1" lang="en-US" altLang="ja-JP" sz="1100" dirty="0">
              <a:solidFill>
                <a:schemeClr val="tx1">
                  <a:lumMod val="95000"/>
                  <a:lumOff val="5000"/>
                </a:schemeClr>
              </a:solidFill>
              <a:latin typeface="+mj-ea"/>
              <a:ea typeface="+mj-ea"/>
            </a:endParaRPr>
          </a:p>
        </p:txBody>
      </p:sp>
      <p:sp>
        <p:nvSpPr>
          <p:cNvPr id="6" name="正方形/長方形 5"/>
          <p:cNvSpPr/>
          <p:nvPr/>
        </p:nvSpPr>
        <p:spPr>
          <a:xfrm>
            <a:off x="3543200" y="4559300"/>
            <a:ext cx="96841" cy="10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53" name="AutoShape 17"/>
          <p:cNvSpPr>
            <a:spLocks noChangeArrowheads="1"/>
          </p:cNvSpPr>
          <p:nvPr/>
        </p:nvSpPr>
        <p:spPr bwMode="auto">
          <a:xfrm>
            <a:off x="1887489" y="3605164"/>
            <a:ext cx="731936" cy="583456"/>
          </a:xfrm>
          <a:prstGeom prst="flowChartProcess">
            <a:avLst/>
          </a:prstGeom>
          <a:solidFill>
            <a:srgbClr val="FFFFFF"/>
          </a:solidFill>
          <a:ln w="38100">
            <a:solidFill>
              <a:srgbClr val="FF0000"/>
            </a:solidFill>
            <a:miter lim="800000"/>
            <a:headEnd/>
            <a:tailEnd/>
          </a:ln>
          <a:effectLst/>
        </p:spPr>
        <p:txBody>
          <a:bodyPr wrap="none" lIns="90000" tIns="46800" rIns="90000" bIns="46800" anchor="ctr"/>
          <a:lstStyle/>
          <a:p>
            <a:pPr algn="ctr" eaLnBrk="1" hangingPunct="1">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100" dirty="0">
                <a:solidFill>
                  <a:srgbClr val="000000"/>
                </a:solidFill>
                <a:latin typeface="+mj-ea"/>
                <a:ea typeface="+mj-ea"/>
              </a:rPr>
              <a:t>プロバイダ</a:t>
            </a:r>
            <a:br>
              <a:rPr lang="en-US" altLang="ja-JP" sz="1100" dirty="0">
                <a:solidFill>
                  <a:srgbClr val="000000"/>
                </a:solidFill>
                <a:latin typeface="+mj-ea"/>
                <a:ea typeface="+mj-ea"/>
              </a:rPr>
            </a:br>
            <a:r>
              <a:rPr lang="ja-JP" altLang="en-US" sz="1100" dirty="0">
                <a:solidFill>
                  <a:srgbClr val="000000"/>
                </a:solidFill>
                <a:latin typeface="+mj-ea"/>
                <a:ea typeface="+mj-ea"/>
              </a:rPr>
              <a:t>（構築中）</a:t>
            </a:r>
            <a:endParaRPr lang="en-US" altLang="ja-JP" sz="900" dirty="0">
              <a:solidFill>
                <a:srgbClr val="000000"/>
              </a:solidFill>
              <a:latin typeface="+mj-ea"/>
              <a:ea typeface="+mj-ea"/>
            </a:endParaRPr>
          </a:p>
        </p:txBody>
      </p:sp>
    </p:spTree>
    <p:extLst>
      <p:ext uri="{BB962C8B-B14F-4D97-AF65-F5344CB8AC3E}">
        <p14:creationId xmlns:p14="http://schemas.microsoft.com/office/powerpoint/2010/main" val="1518738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lang="ja-JP" altLang="en-US" sz="3200" dirty="0">
                <a:solidFill>
                  <a:schemeClr val="tx1"/>
                </a:solidFill>
                <a:latin typeface="+mj-ea"/>
                <a:ea typeface="+mj-ea"/>
              </a:rPr>
              <a:t>電材卸向けシステムの概要（</a:t>
            </a:r>
            <a:r>
              <a:rPr lang="en-US" altLang="ja-JP" sz="3200" dirty="0">
                <a:solidFill>
                  <a:schemeClr val="tx1"/>
                </a:solidFill>
                <a:latin typeface="+mj-ea"/>
                <a:ea typeface="+mj-ea"/>
              </a:rPr>
              <a:t>EDI</a:t>
            </a:r>
            <a:r>
              <a:rPr lang="ja-JP" altLang="en-US" sz="3200" dirty="0">
                <a:solidFill>
                  <a:schemeClr val="tx1"/>
                </a:solidFill>
                <a:latin typeface="+mj-ea"/>
                <a:ea typeface="+mj-ea"/>
              </a:rPr>
              <a:t>）</a:t>
            </a:r>
            <a:endParaRPr kumimoji="1" lang="ja-JP" altLang="en-US" sz="3200" dirty="0">
              <a:latin typeface="+mj-ea"/>
              <a:ea typeface="+mj-ea"/>
            </a:endParaRPr>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latin typeface="+mj-ea"/>
                <a:ea typeface="+mj-ea"/>
              </a:rPr>
              <a:pPr>
                <a:defRPr/>
              </a:pPr>
              <a:t>5</a:t>
            </a:fld>
            <a:endParaRPr lang="ja-JP" altLang="en-US" dirty="0">
              <a:latin typeface="+mj-ea"/>
              <a:ea typeface="+mj-ea"/>
            </a:endParaRPr>
          </a:p>
        </p:txBody>
      </p:sp>
      <p:sp>
        <p:nvSpPr>
          <p:cNvPr id="31" name="正方形/長方形 30"/>
          <p:cNvSpPr/>
          <p:nvPr/>
        </p:nvSpPr>
        <p:spPr>
          <a:xfrm>
            <a:off x="417513" y="4368963"/>
            <a:ext cx="9174162" cy="409560"/>
          </a:xfrm>
          <a:prstGeom prst="rect">
            <a:avLst/>
          </a:prstGeom>
          <a:solidFill>
            <a:schemeClr val="accent6">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ja-JP" sz="1000" b="1" dirty="0">
                <a:solidFill>
                  <a:schemeClr val="tx1"/>
                </a:solidFill>
                <a:latin typeface="+mj-ea"/>
                <a:ea typeface="+mj-ea"/>
              </a:rPr>
              <a:t>EDI</a:t>
            </a:r>
            <a:r>
              <a:rPr lang="ja-JP" altLang="en-US" sz="1000" b="1" dirty="0">
                <a:solidFill>
                  <a:schemeClr val="tx1"/>
                </a:solidFill>
                <a:latin typeface="+mj-ea"/>
                <a:ea typeface="+mj-ea"/>
              </a:rPr>
              <a:t>　プロバイダ</a:t>
            </a:r>
          </a:p>
        </p:txBody>
      </p:sp>
      <p:sp>
        <p:nvSpPr>
          <p:cNvPr id="32" name="正方形/長方形 31"/>
          <p:cNvSpPr/>
          <p:nvPr/>
        </p:nvSpPr>
        <p:spPr>
          <a:xfrm>
            <a:off x="704850" y="1050925"/>
            <a:ext cx="8886825" cy="1152525"/>
          </a:xfrm>
          <a:prstGeom prst="rect">
            <a:avLst/>
          </a:prstGeom>
          <a:solidFill>
            <a:srgbClr val="FFFF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sz="1200">
              <a:latin typeface="+mj-ea"/>
              <a:ea typeface="+mj-ea"/>
            </a:endParaRPr>
          </a:p>
        </p:txBody>
      </p:sp>
      <p:sp>
        <p:nvSpPr>
          <p:cNvPr id="33" name="正方形/長方形 32"/>
          <p:cNvSpPr/>
          <p:nvPr/>
        </p:nvSpPr>
        <p:spPr>
          <a:xfrm>
            <a:off x="416496" y="1051710"/>
            <a:ext cx="288032" cy="1152135"/>
          </a:xfrm>
          <a:prstGeom prst="rect">
            <a:avLst/>
          </a:prstGeom>
          <a:solidFill>
            <a:srgbClr val="FF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wordArtVertRtl" lIns="0" rIns="72000" anchor="ctr"/>
          <a:lstStyle/>
          <a:p>
            <a:pPr algn="ctr" eaLnBrk="1" fontAlgn="auto" hangingPunct="1">
              <a:spcBef>
                <a:spcPts val="0"/>
              </a:spcBef>
              <a:spcAft>
                <a:spcPts val="0"/>
              </a:spcAft>
              <a:defRPr/>
            </a:pPr>
            <a:r>
              <a:rPr lang="ja-JP" altLang="en-US" sz="1100" b="1" dirty="0">
                <a:solidFill>
                  <a:schemeClr val="bg1"/>
                </a:solidFill>
                <a:latin typeface="+mj-ea"/>
                <a:ea typeface="+mj-ea"/>
              </a:rPr>
              <a:t>得意先</a:t>
            </a:r>
          </a:p>
        </p:txBody>
      </p:sp>
      <p:sp>
        <p:nvSpPr>
          <p:cNvPr id="34" name="正方形/長方形 33"/>
          <p:cNvSpPr/>
          <p:nvPr/>
        </p:nvSpPr>
        <p:spPr>
          <a:xfrm>
            <a:off x="417513" y="2203450"/>
            <a:ext cx="287337" cy="2166938"/>
          </a:xfrm>
          <a:prstGeom prst="rect">
            <a:avLst/>
          </a:prstGeom>
          <a:solidFill>
            <a:srgbClr val="00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1100" b="1" dirty="0">
                <a:solidFill>
                  <a:schemeClr val="bg1"/>
                </a:solidFill>
                <a:latin typeface="+mj-ea"/>
                <a:ea typeface="+mj-ea"/>
              </a:rPr>
              <a:t>電材卸</a:t>
            </a:r>
          </a:p>
        </p:txBody>
      </p:sp>
      <p:sp>
        <p:nvSpPr>
          <p:cNvPr id="35" name="正方形/長方形 34"/>
          <p:cNvSpPr/>
          <p:nvPr/>
        </p:nvSpPr>
        <p:spPr>
          <a:xfrm>
            <a:off x="417513" y="4783286"/>
            <a:ext cx="287337" cy="1670050"/>
          </a:xfrm>
          <a:prstGeom prst="rect">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eaLnBrk="1" fontAlgn="auto" hangingPunct="1">
              <a:spcBef>
                <a:spcPts val="0"/>
              </a:spcBef>
              <a:spcAft>
                <a:spcPts val="0"/>
              </a:spcAft>
              <a:defRPr/>
            </a:pPr>
            <a:r>
              <a:rPr lang="ja-JP" altLang="en-US" sz="1000" b="1" dirty="0">
                <a:solidFill>
                  <a:schemeClr val="bg1"/>
                </a:solidFill>
                <a:latin typeface="+mj-ea"/>
                <a:ea typeface="+mj-ea"/>
              </a:rPr>
              <a:t>メーカー</a:t>
            </a:r>
          </a:p>
        </p:txBody>
      </p:sp>
      <p:sp>
        <p:nvSpPr>
          <p:cNvPr id="36" name="正方形/長方形 35"/>
          <p:cNvSpPr/>
          <p:nvPr/>
        </p:nvSpPr>
        <p:spPr>
          <a:xfrm>
            <a:off x="704850" y="4783286"/>
            <a:ext cx="8886825" cy="1670050"/>
          </a:xfrm>
          <a:prstGeom prst="rect">
            <a:avLst/>
          </a:prstGeom>
          <a:solidFill>
            <a:schemeClr val="tx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mj-ea"/>
              <a:ea typeface="+mj-ea"/>
            </a:endParaRPr>
          </a:p>
        </p:txBody>
      </p:sp>
      <p:sp>
        <p:nvSpPr>
          <p:cNvPr id="37" name="正方形/長方形 36"/>
          <p:cNvSpPr/>
          <p:nvPr/>
        </p:nvSpPr>
        <p:spPr>
          <a:xfrm>
            <a:off x="704850" y="2203450"/>
            <a:ext cx="8886825" cy="2162175"/>
          </a:xfrm>
          <a:prstGeom prst="rect">
            <a:avLst/>
          </a:prstGeom>
          <a:solidFill>
            <a:srgbClr val="CCFF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mj-ea"/>
              <a:ea typeface="+mj-ea"/>
            </a:endParaRPr>
          </a:p>
        </p:txBody>
      </p:sp>
      <p:pic>
        <p:nvPicPr>
          <p:cNvPr id="38" name="Picture 8" descr="C:\Users\ohori\Documents\PPTクリップアート\png\j0431641.png"/>
          <p:cNvPicPr>
            <a:picLocks noChangeAspect="1" noChangeArrowheads="1"/>
          </p:cNvPicPr>
          <p:nvPr/>
        </p:nvPicPr>
        <p:blipFill>
          <a:blip r:embed="rId3" cstate="print"/>
          <a:srcRect/>
          <a:stretch>
            <a:fillRect/>
          </a:stretch>
        </p:blipFill>
        <p:spPr bwMode="auto">
          <a:xfrm>
            <a:off x="920552" y="1315192"/>
            <a:ext cx="528059" cy="528059"/>
          </a:xfrm>
          <a:prstGeom prst="rect">
            <a:avLst/>
          </a:prstGeom>
          <a:noFill/>
          <a:scene3d>
            <a:camera prst="orthographicFront">
              <a:rot lat="0" lon="12299976" rev="0"/>
            </a:camera>
            <a:lightRig rig="threePt" dir="t"/>
          </a:scene3d>
        </p:spPr>
      </p:pic>
      <p:sp>
        <p:nvSpPr>
          <p:cNvPr id="39" name="角丸四角形 13"/>
          <p:cNvSpPr/>
          <p:nvPr/>
        </p:nvSpPr>
        <p:spPr>
          <a:xfrm>
            <a:off x="1431925" y="1506538"/>
            <a:ext cx="719138" cy="360362"/>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発注</a:t>
            </a:r>
          </a:p>
        </p:txBody>
      </p:sp>
      <p:cxnSp>
        <p:nvCxnSpPr>
          <p:cNvPr id="40" name="カギ線コネクタ 17"/>
          <p:cNvCxnSpPr>
            <a:stCxn id="39" idx="2"/>
            <a:endCxn id="55" idx="0"/>
          </p:cNvCxnSpPr>
          <p:nvPr/>
        </p:nvCxnSpPr>
        <p:spPr>
          <a:xfrm rot="16200000" flipH="1">
            <a:off x="998538" y="2660650"/>
            <a:ext cx="1703388" cy="115887"/>
          </a:xfrm>
          <a:prstGeom prst="bentConnector3">
            <a:avLst>
              <a:gd name="adj1" fmla="val 50000"/>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図形 63"/>
          <p:cNvCxnSpPr>
            <a:stCxn id="53" idx="2"/>
            <a:endCxn id="48" idx="0"/>
          </p:cNvCxnSpPr>
          <p:nvPr/>
        </p:nvCxnSpPr>
        <p:spPr>
          <a:xfrm rot="5400000">
            <a:off x="3079676" y="4582393"/>
            <a:ext cx="1728936" cy="431800"/>
          </a:xfrm>
          <a:prstGeom prst="bentConnector3">
            <a:avLst>
              <a:gd name="adj1" fmla="val 50000"/>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2" name="角丸四角形 21"/>
          <p:cNvSpPr/>
          <p:nvPr/>
        </p:nvSpPr>
        <p:spPr>
          <a:xfrm>
            <a:off x="6034088" y="5311923"/>
            <a:ext cx="719137" cy="361950"/>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出荷送信</a:t>
            </a:r>
          </a:p>
        </p:txBody>
      </p:sp>
      <p:cxnSp>
        <p:nvCxnSpPr>
          <p:cNvPr id="43" name="カギ線コネクタ 22"/>
          <p:cNvCxnSpPr>
            <a:stCxn id="42" idx="0"/>
            <a:endCxn id="56" idx="2"/>
          </p:cNvCxnSpPr>
          <p:nvPr/>
        </p:nvCxnSpPr>
        <p:spPr>
          <a:xfrm rot="5400000" flipH="1" flipV="1">
            <a:off x="5810971" y="4513337"/>
            <a:ext cx="1381273" cy="215900"/>
          </a:xfrm>
          <a:prstGeom prst="bentConnector3">
            <a:avLst>
              <a:gd name="adj1" fmla="val 50000"/>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44" name="Picture 8" descr="C:\Users\ohori\Documents\PPTクリップアート\png\j0431641.png"/>
          <p:cNvPicPr>
            <a:picLocks noChangeAspect="1" noChangeArrowheads="1"/>
          </p:cNvPicPr>
          <p:nvPr/>
        </p:nvPicPr>
        <p:blipFill>
          <a:blip r:embed="rId3" cstate="print"/>
          <a:srcRect/>
          <a:stretch>
            <a:fillRect/>
          </a:stretch>
        </p:blipFill>
        <p:spPr bwMode="auto">
          <a:xfrm>
            <a:off x="8032717" y="1363747"/>
            <a:ext cx="528059" cy="528059"/>
          </a:xfrm>
          <a:prstGeom prst="rect">
            <a:avLst/>
          </a:prstGeom>
          <a:noFill/>
          <a:scene3d>
            <a:camera prst="orthographicFront">
              <a:rot lat="0" lon="12299976" rev="0"/>
            </a:camera>
            <a:lightRig rig="threePt" dir="t"/>
          </a:scene3d>
        </p:spPr>
      </p:pic>
      <p:sp>
        <p:nvSpPr>
          <p:cNvPr id="45" name="角丸四角形 25"/>
          <p:cNvSpPr/>
          <p:nvPr/>
        </p:nvSpPr>
        <p:spPr>
          <a:xfrm>
            <a:off x="8697913" y="1506538"/>
            <a:ext cx="719137" cy="360363"/>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受領</a:t>
            </a:r>
          </a:p>
        </p:txBody>
      </p:sp>
      <p:cxnSp>
        <p:nvCxnSpPr>
          <p:cNvPr id="46" name="カギ線コネクタ 26"/>
          <p:cNvCxnSpPr>
            <a:stCxn id="73" idx="0"/>
            <a:endCxn id="45" idx="2"/>
          </p:cNvCxnSpPr>
          <p:nvPr/>
        </p:nvCxnSpPr>
        <p:spPr>
          <a:xfrm rot="5400000" flipH="1" flipV="1">
            <a:off x="8805070" y="2119313"/>
            <a:ext cx="504824" cy="12700"/>
          </a:xfrm>
          <a:prstGeom prst="bentConnector3">
            <a:avLst>
              <a:gd name="adj1" fmla="val 50000"/>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カギ線コネクタ 28"/>
          <p:cNvCxnSpPr>
            <a:stCxn id="48" idx="3"/>
            <a:endCxn id="64" idx="1"/>
          </p:cNvCxnSpPr>
          <p:nvPr/>
        </p:nvCxnSpPr>
        <p:spPr>
          <a:xfrm>
            <a:off x="4087813" y="5843736"/>
            <a:ext cx="3097212" cy="11112"/>
          </a:xfrm>
          <a:prstGeom prst="bentConnector3">
            <a:avLst>
              <a:gd name="adj1" fmla="val 50000"/>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8" name="角丸四角形 30"/>
          <p:cNvSpPr/>
          <p:nvPr/>
        </p:nvSpPr>
        <p:spPr>
          <a:xfrm>
            <a:off x="3368675" y="5662761"/>
            <a:ext cx="719138" cy="361950"/>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発注受信</a:t>
            </a:r>
          </a:p>
        </p:txBody>
      </p:sp>
      <p:sp>
        <p:nvSpPr>
          <p:cNvPr id="49" name="テキスト ボックス 48"/>
          <p:cNvSpPr txBox="1"/>
          <p:nvPr/>
        </p:nvSpPr>
        <p:spPr>
          <a:xfrm>
            <a:off x="3657600" y="4878536"/>
            <a:ext cx="747713" cy="400050"/>
          </a:xfrm>
          <a:prstGeom prst="rect">
            <a:avLst/>
          </a:prstGeom>
          <a:noFill/>
        </p:spPr>
        <p:txBody>
          <a:bodyPr lIns="36000" rIns="36000">
            <a:spAutoFit/>
          </a:bodyPr>
          <a:lstStyle/>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発注</a:t>
            </a:r>
            <a:endParaRPr lang="en-US" altLang="ja-JP" sz="1000" b="1" dirty="0">
              <a:solidFill>
                <a:schemeClr val="tx2">
                  <a:lumMod val="50000"/>
                </a:schemeClr>
              </a:solidFill>
              <a:latin typeface="+mj-ea"/>
              <a:ea typeface="+mj-ea"/>
            </a:endParaRPr>
          </a:p>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データ</a:t>
            </a:r>
          </a:p>
        </p:txBody>
      </p:sp>
      <p:sp>
        <p:nvSpPr>
          <p:cNvPr id="50" name="テキスト ボックス 49"/>
          <p:cNvSpPr txBox="1"/>
          <p:nvPr/>
        </p:nvSpPr>
        <p:spPr>
          <a:xfrm>
            <a:off x="5962650" y="4878536"/>
            <a:ext cx="1511300" cy="400050"/>
          </a:xfrm>
          <a:prstGeom prst="rect">
            <a:avLst/>
          </a:prstGeom>
          <a:noFill/>
        </p:spPr>
        <p:txBody>
          <a:bodyPr lIns="36000" rIns="36000">
            <a:spAutoFit/>
          </a:bodyPr>
          <a:lstStyle/>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出荷実績</a:t>
            </a:r>
            <a:endParaRPr lang="en-US" altLang="ja-JP" sz="1000" b="1" dirty="0">
              <a:solidFill>
                <a:schemeClr val="tx2">
                  <a:lumMod val="50000"/>
                </a:schemeClr>
              </a:solidFill>
              <a:latin typeface="+mj-ea"/>
              <a:ea typeface="+mj-ea"/>
            </a:endParaRPr>
          </a:p>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データ</a:t>
            </a:r>
          </a:p>
        </p:txBody>
      </p:sp>
      <p:cxnSp>
        <p:nvCxnSpPr>
          <p:cNvPr id="51" name="カギ線コネクタ 33"/>
          <p:cNvCxnSpPr>
            <a:stCxn id="55" idx="3"/>
            <a:endCxn id="53" idx="1"/>
          </p:cNvCxnSpPr>
          <p:nvPr/>
        </p:nvCxnSpPr>
        <p:spPr>
          <a:xfrm>
            <a:off x="2268538" y="3751263"/>
            <a:ext cx="1531937" cy="3175"/>
          </a:xfrm>
          <a:prstGeom prst="bentConnector3">
            <a:avLst>
              <a:gd name="adj1" fmla="val 50000"/>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カギ線コネクタ 34"/>
          <p:cNvCxnSpPr>
            <a:stCxn id="53" idx="3"/>
            <a:endCxn id="67" idx="1"/>
          </p:cNvCxnSpPr>
          <p:nvPr/>
        </p:nvCxnSpPr>
        <p:spPr>
          <a:xfrm flipV="1">
            <a:off x="4519613" y="3746500"/>
            <a:ext cx="3001962" cy="7938"/>
          </a:xfrm>
          <a:prstGeom prst="bentConnector3">
            <a:avLst>
              <a:gd name="adj1" fmla="val 50000"/>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3" name="角丸四角形 36"/>
          <p:cNvSpPr/>
          <p:nvPr/>
        </p:nvSpPr>
        <p:spPr>
          <a:xfrm>
            <a:off x="3800475" y="3573463"/>
            <a:ext cx="719138" cy="360362"/>
          </a:xfrm>
          <a:prstGeom prst="roundRect">
            <a:avLst/>
          </a:prstGeom>
          <a:solidFill>
            <a:srgbClr val="FFFF99"/>
          </a:solidFill>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発注送信</a:t>
            </a:r>
          </a:p>
        </p:txBody>
      </p:sp>
      <p:pic>
        <p:nvPicPr>
          <p:cNvPr id="54" name="Picture 7" descr="C:\Users\ohori\Documents\PPTクリップアート\png\j043394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3738" y="2781300"/>
            <a:ext cx="79216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角丸四角形 39"/>
          <p:cNvSpPr/>
          <p:nvPr/>
        </p:nvSpPr>
        <p:spPr>
          <a:xfrm>
            <a:off x="1549400" y="3570288"/>
            <a:ext cx="719138" cy="360362"/>
          </a:xfrm>
          <a:prstGeom prst="roundRect">
            <a:avLst/>
          </a:prstGeom>
          <a:solidFill>
            <a:srgbClr val="FFFF99"/>
          </a:solidFill>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受注入力</a:t>
            </a:r>
          </a:p>
        </p:txBody>
      </p:sp>
      <p:sp>
        <p:nvSpPr>
          <p:cNvPr id="56" name="角丸四角形 40"/>
          <p:cNvSpPr/>
          <p:nvPr/>
        </p:nvSpPr>
        <p:spPr>
          <a:xfrm>
            <a:off x="6249988" y="3571875"/>
            <a:ext cx="719137" cy="358775"/>
          </a:xfrm>
          <a:prstGeom prst="roundRect">
            <a:avLst/>
          </a:prstGeom>
          <a:solidFill>
            <a:srgbClr val="FFFF99"/>
          </a:solidFill>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出荷情報</a:t>
            </a:r>
            <a:endParaRPr lang="en-US" altLang="ja-JP" sz="1000" dirty="0">
              <a:solidFill>
                <a:srgbClr val="006600"/>
              </a:solidFill>
              <a:latin typeface="+mj-ea"/>
              <a:ea typeface="+mj-ea"/>
            </a:endParaRPr>
          </a:p>
          <a:p>
            <a:pPr algn="ctr" eaLnBrk="1" fontAlgn="auto" hangingPunct="1">
              <a:spcBef>
                <a:spcPts val="0"/>
              </a:spcBef>
              <a:spcAft>
                <a:spcPts val="0"/>
              </a:spcAft>
              <a:defRPr/>
            </a:pPr>
            <a:r>
              <a:rPr lang="ja-JP" altLang="en-US" sz="1000" dirty="0">
                <a:solidFill>
                  <a:srgbClr val="006600"/>
                </a:solidFill>
                <a:latin typeface="+mj-ea"/>
                <a:ea typeface="+mj-ea"/>
              </a:rPr>
              <a:t>取込</a:t>
            </a:r>
          </a:p>
        </p:txBody>
      </p:sp>
      <p:sp>
        <p:nvSpPr>
          <p:cNvPr id="57" name="角丸四角形 42"/>
          <p:cNvSpPr/>
          <p:nvPr/>
        </p:nvSpPr>
        <p:spPr>
          <a:xfrm>
            <a:off x="4762500" y="5673873"/>
            <a:ext cx="719138" cy="361950"/>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納期回答</a:t>
            </a:r>
            <a:endParaRPr lang="en-US" altLang="ja-JP" sz="1000" dirty="0">
              <a:solidFill>
                <a:srgbClr val="006600"/>
              </a:solidFill>
              <a:latin typeface="+mj-ea"/>
              <a:ea typeface="+mj-ea"/>
            </a:endParaRPr>
          </a:p>
          <a:p>
            <a:pPr algn="ctr" eaLnBrk="1" fontAlgn="auto" hangingPunct="1">
              <a:spcBef>
                <a:spcPts val="0"/>
              </a:spcBef>
              <a:spcAft>
                <a:spcPts val="0"/>
              </a:spcAft>
              <a:defRPr/>
            </a:pPr>
            <a:r>
              <a:rPr lang="ja-JP" altLang="en-US" sz="1000" dirty="0">
                <a:solidFill>
                  <a:srgbClr val="006600"/>
                </a:solidFill>
                <a:latin typeface="+mj-ea"/>
                <a:ea typeface="+mj-ea"/>
              </a:rPr>
              <a:t>送信</a:t>
            </a:r>
          </a:p>
        </p:txBody>
      </p:sp>
      <p:sp>
        <p:nvSpPr>
          <p:cNvPr id="58" name="角丸四角形 44"/>
          <p:cNvSpPr/>
          <p:nvPr/>
        </p:nvSpPr>
        <p:spPr>
          <a:xfrm>
            <a:off x="4881563" y="3573463"/>
            <a:ext cx="833437" cy="360362"/>
          </a:xfrm>
          <a:prstGeom prst="roundRect">
            <a:avLst/>
          </a:prstGeom>
          <a:solidFill>
            <a:srgbClr val="FFFF99"/>
          </a:solidFill>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納期回答</a:t>
            </a:r>
            <a:endParaRPr lang="en-US" altLang="ja-JP" sz="1000" dirty="0">
              <a:solidFill>
                <a:srgbClr val="006600"/>
              </a:solidFill>
              <a:latin typeface="+mj-ea"/>
              <a:ea typeface="+mj-ea"/>
            </a:endParaRPr>
          </a:p>
          <a:p>
            <a:pPr algn="ctr" eaLnBrk="1" fontAlgn="auto" hangingPunct="1">
              <a:spcBef>
                <a:spcPts val="0"/>
              </a:spcBef>
              <a:spcAft>
                <a:spcPts val="0"/>
              </a:spcAft>
              <a:defRPr/>
            </a:pPr>
            <a:r>
              <a:rPr lang="ja-JP" altLang="en-US" sz="1000" dirty="0">
                <a:solidFill>
                  <a:srgbClr val="006600"/>
                </a:solidFill>
                <a:latin typeface="+mj-ea"/>
                <a:ea typeface="+mj-ea"/>
              </a:rPr>
              <a:t>取込</a:t>
            </a:r>
          </a:p>
        </p:txBody>
      </p:sp>
      <p:cxnSp>
        <p:nvCxnSpPr>
          <p:cNvPr id="59" name="図形 63"/>
          <p:cNvCxnSpPr>
            <a:stCxn id="57" idx="0"/>
            <a:endCxn id="58" idx="2"/>
          </p:cNvCxnSpPr>
          <p:nvPr/>
        </p:nvCxnSpPr>
        <p:spPr>
          <a:xfrm rot="5400000" flipH="1" flipV="1">
            <a:off x="4340151" y="4715743"/>
            <a:ext cx="1740048" cy="176213"/>
          </a:xfrm>
          <a:prstGeom prst="bentConnector3">
            <a:avLst>
              <a:gd name="adj1" fmla="val 50000"/>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9"/>
          <p:cNvSpPr txBox="1"/>
          <p:nvPr/>
        </p:nvSpPr>
        <p:spPr>
          <a:xfrm>
            <a:off x="4881563" y="4878536"/>
            <a:ext cx="1089025" cy="400050"/>
          </a:xfrm>
          <a:prstGeom prst="rect">
            <a:avLst/>
          </a:prstGeom>
          <a:noFill/>
        </p:spPr>
        <p:txBody>
          <a:bodyPr lIns="36000" rIns="36000">
            <a:spAutoFit/>
          </a:bodyPr>
          <a:lstStyle/>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納期回答</a:t>
            </a:r>
            <a:endParaRPr lang="en-US" altLang="ja-JP" sz="1000" b="1" dirty="0">
              <a:solidFill>
                <a:schemeClr val="tx2">
                  <a:lumMod val="50000"/>
                </a:schemeClr>
              </a:solidFill>
              <a:latin typeface="+mj-ea"/>
              <a:ea typeface="+mj-ea"/>
            </a:endParaRPr>
          </a:p>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データ</a:t>
            </a:r>
          </a:p>
        </p:txBody>
      </p:sp>
      <p:sp>
        <p:nvSpPr>
          <p:cNvPr id="61" name="角丸四角形 53"/>
          <p:cNvSpPr/>
          <p:nvPr/>
        </p:nvSpPr>
        <p:spPr>
          <a:xfrm>
            <a:off x="2720975" y="3570288"/>
            <a:ext cx="719138" cy="360362"/>
          </a:xfrm>
          <a:prstGeom prst="roundRect">
            <a:avLst/>
          </a:prstGeom>
          <a:solidFill>
            <a:srgbClr val="FFFF99"/>
          </a:solidFill>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発注処理</a:t>
            </a:r>
          </a:p>
        </p:txBody>
      </p:sp>
      <p:sp>
        <p:nvSpPr>
          <p:cNvPr id="62" name="テキスト ボックス 61"/>
          <p:cNvSpPr txBox="1"/>
          <p:nvPr/>
        </p:nvSpPr>
        <p:spPr>
          <a:xfrm>
            <a:off x="3800475" y="2360613"/>
            <a:ext cx="1089025" cy="276225"/>
          </a:xfrm>
          <a:prstGeom prst="rect">
            <a:avLst/>
          </a:prstGeom>
          <a:noFill/>
        </p:spPr>
        <p:txBody>
          <a:bodyPr lIns="36000" rIns="36000">
            <a:spAutoFit/>
          </a:bodyPr>
          <a:lstStyle/>
          <a:p>
            <a:pPr eaLnBrk="1" fontAlgn="auto" hangingPunct="1">
              <a:spcBef>
                <a:spcPts val="0"/>
              </a:spcBef>
              <a:spcAft>
                <a:spcPts val="0"/>
              </a:spcAft>
              <a:defRPr/>
            </a:pPr>
            <a:r>
              <a:rPr lang="en-US" altLang="ja-JP" sz="1200" b="1" dirty="0">
                <a:solidFill>
                  <a:schemeClr val="tx2">
                    <a:lumMod val="50000"/>
                  </a:schemeClr>
                </a:solidFill>
                <a:latin typeface="+mj-ea"/>
                <a:ea typeface="+mj-ea"/>
              </a:rPr>
              <a:t>POINT</a:t>
            </a:r>
            <a:r>
              <a:rPr lang="ja-JP" altLang="en-US" sz="1200" b="1" dirty="0">
                <a:solidFill>
                  <a:schemeClr val="tx2">
                    <a:lumMod val="50000"/>
                  </a:schemeClr>
                </a:solidFill>
                <a:latin typeface="+mj-ea"/>
                <a:ea typeface="+mj-ea"/>
              </a:rPr>
              <a:t>！</a:t>
            </a:r>
          </a:p>
        </p:txBody>
      </p:sp>
      <p:sp>
        <p:nvSpPr>
          <p:cNvPr id="63" name="テキスト ボックス 62"/>
          <p:cNvSpPr txBox="1"/>
          <p:nvPr/>
        </p:nvSpPr>
        <p:spPr>
          <a:xfrm>
            <a:off x="5399088" y="2390775"/>
            <a:ext cx="1089025" cy="276225"/>
          </a:xfrm>
          <a:prstGeom prst="rect">
            <a:avLst/>
          </a:prstGeom>
          <a:noFill/>
        </p:spPr>
        <p:txBody>
          <a:bodyPr lIns="36000" rIns="36000">
            <a:spAutoFit/>
          </a:bodyPr>
          <a:lstStyle/>
          <a:p>
            <a:pPr eaLnBrk="1" fontAlgn="auto" hangingPunct="1">
              <a:spcBef>
                <a:spcPts val="0"/>
              </a:spcBef>
              <a:spcAft>
                <a:spcPts val="0"/>
              </a:spcAft>
              <a:defRPr/>
            </a:pPr>
            <a:r>
              <a:rPr lang="en-US" altLang="ja-JP" sz="1200" b="1" dirty="0">
                <a:solidFill>
                  <a:schemeClr val="tx2">
                    <a:lumMod val="50000"/>
                  </a:schemeClr>
                </a:solidFill>
                <a:latin typeface="+mj-ea"/>
                <a:ea typeface="+mj-ea"/>
              </a:rPr>
              <a:t>POINT</a:t>
            </a:r>
            <a:r>
              <a:rPr lang="ja-JP" altLang="en-US" sz="1200" b="1" dirty="0">
                <a:solidFill>
                  <a:schemeClr val="tx2">
                    <a:lumMod val="50000"/>
                  </a:schemeClr>
                </a:solidFill>
                <a:latin typeface="+mj-ea"/>
                <a:ea typeface="+mj-ea"/>
              </a:rPr>
              <a:t>！</a:t>
            </a:r>
          </a:p>
        </p:txBody>
      </p:sp>
      <p:sp>
        <p:nvSpPr>
          <p:cNvPr id="64" name="角丸四角形 59"/>
          <p:cNvSpPr/>
          <p:nvPr/>
        </p:nvSpPr>
        <p:spPr>
          <a:xfrm>
            <a:off x="7185025" y="5673873"/>
            <a:ext cx="719138" cy="361950"/>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売上・請求</a:t>
            </a:r>
          </a:p>
        </p:txBody>
      </p:sp>
      <p:sp>
        <p:nvSpPr>
          <p:cNvPr id="65" name="角丸四角形 27"/>
          <p:cNvSpPr/>
          <p:nvPr/>
        </p:nvSpPr>
        <p:spPr>
          <a:xfrm>
            <a:off x="6030913" y="5664348"/>
            <a:ext cx="719137" cy="361950"/>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出荷処理</a:t>
            </a:r>
          </a:p>
        </p:txBody>
      </p:sp>
      <p:cxnSp>
        <p:nvCxnSpPr>
          <p:cNvPr id="66" name="カギ線コネクタ 62"/>
          <p:cNvCxnSpPr>
            <a:stCxn id="64" idx="0"/>
            <a:endCxn id="67" idx="2"/>
          </p:cNvCxnSpPr>
          <p:nvPr/>
        </p:nvCxnSpPr>
        <p:spPr>
          <a:xfrm rot="5400000" flipH="1" flipV="1">
            <a:off x="6838877" y="4631606"/>
            <a:ext cx="1747985" cy="336550"/>
          </a:xfrm>
          <a:prstGeom prst="bentConnector3">
            <a:avLst>
              <a:gd name="adj1" fmla="val 50000"/>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7" name="角丸四角形 64"/>
          <p:cNvSpPr/>
          <p:nvPr/>
        </p:nvSpPr>
        <p:spPr>
          <a:xfrm>
            <a:off x="7521575" y="3567113"/>
            <a:ext cx="719138" cy="358775"/>
          </a:xfrm>
          <a:prstGeom prst="roundRect">
            <a:avLst/>
          </a:prstGeom>
          <a:solidFill>
            <a:srgbClr val="FFFF99"/>
          </a:solidFill>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請求情報取込</a:t>
            </a:r>
          </a:p>
        </p:txBody>
      </p:sp>
      <p:sp>
        <p:nvSpPr>
          <p:cNvPr id="68" name="テキスト ボックス 67"/>
          <p:cNvSpPr txBox="1"/>
          <p:nvPr/>
        </p:nvSpPr>
        <p:spPr>
          <a:xfrm>
            <a:off x="7186613" y="4907111"/>
            <a:ext cx="1511300" cy="400050"/>
          </a:xfrm>
          <a:prstGeom prst="rect">
            <a:avLst/>
          </a:prstGeom>
          <a:noFill/>
        </p:spPr>
        <p:txBody>
          <a:bodyPr lIns="36000" rIns="36000">
            <a:spAutoFit/>
          </a:bodyPr>
          <a:lstStyle/>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売上・請求</a:t>
            </a:r>
            <a:endParaRPr lang="en-US" altLang="ja-JP" sz="1000" b="1" dirty="0">
              <a:solidFill>
                <a:schemeClr val="tx2">
                  <a:lumMod val="50000"/>
                </a:schemeClr>
              </a:solidFill>
              <a:latin typeface="+mj-ea"/>
              <a:ea typeface="+mj-ea"/>
            </a:endParaRPr>
          </a:p>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データ</a:t>
            </a:r>
          </a:p>
        </p:txBody>
      </p:sp>
      <p:cxnSp>
        <p:nvCxnSpPr>
          <p:cNvPr id="69" name="図形 63"/>
          <p:cNvCxnSpPr/>
          <p:nvPr/>
        </p:nvCxnSpPr>
        <p:spPr>
          <a:xfrm rot="5400000">
            <a:off x="922338" y="4498975"/>
            <a:ext cx="1512888" cy="433387"/>
          </a:xfrm>
          <a:prstGeom prst="bentConnector3">
            <a:avLst>
              <a:gd name="adj1" fmla="val 44744"/>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0" name="テキスト ボックス 69"/>
          <p:cNvSpPr txBox="1"/>
          <p:nvPr/>
        </p:nvSpPr>
        <p:spPr>
          <a:xfrm>
            <a:off x="1397000" y="4878536"/>
            <a:ext cx="747713" cy="400050"/>
          </a:xfrm>
          <a:prstGeom prst="rect">
            <a:avLst/>
          </a:prstGeom>
          <a:noFill/>
        </p:spPr>
        <p:txBody>
          <a:bodyPr lIns="36000" rIns="36000">
            <a:spAutoFit/>
          </a:bodyPr>
          <a:lstStyle/>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見積依頼</a:t>
            </a:r>
            <a:endParaRPr lang="en-US" altLang="ja-JP" sz="1000" b="1" dirty="0">
              <a:solidFill>
                <a:schemeClr val="tx2">
                  <a:lumMod val="50000"/>
                </a:schemeClr>
              </a:solidFill>
              <a:latin typeface="+mj-ea"/>
              <a:ea typeface="+mj-ea"/>
            </a:endParaRPr>
          </a:p>
          <a:p>
            <a:pPr algn="ctr" eaLnBrk="1" fontAlgn="auto" hangingPunct="1">
              <a:spcBef>
                <a:spcPts val="0"/>
              </a:spcBef>
              <a:spcAft>
                <a:spcPts val="0"/>
              </a:spcAft>
              <a:defRPr/>
            </a:pPr>
            <a:r>
              <a:rPr lang="ja-JP" altLang="en-US" sz="1000" b="1" dirty="0">
                <a:solidFill>
                  <a:schemeClr val="tx2">
                    <a:lumMod val="50000"/>
                  </a:schemeClr>
                </a:solidFill>
                <a:latin typeface="+mj-ea"/>
                <a:ea typeface="+mj-ea"/>
              </a:rPr>
              <a:t>単価回答</a:t>
            </a:r>
          </a:p>
        </p:txBody>
      </p:sp>
      <p:cxnSp>
        <p:nvCxnSpPr>
          <p:cNvPr id="71" name="図形 63"/>
          <p:cNvCxnSpPr/>
          <p:nvPr/>
        </p:nvCxnSpPr>
        <p:spPr>
          <a:xfrm rot="5400000" flipH="1" flipV="1">
            <a:off x="1105694" y="4493419"/>
            <a:ext cx="1498600" cy="430212"/>
          </a:xfrm>
          <a:prstGeom prst="bentConnector3">
            <a:avLst>
              <a:gd name="adj1" fmla="val 26643"/>
            </a:avLst>
          </a:prstGeom>
          <a:ln>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2" name="角丸四角形 82"/>
          <p:cNvSpPr/>
          <p:nvPr/>
        </p:nvSpPr>
        <p:spPr>
          <a:xfrm>
            <a:off x="1200150" y="5673873"/>
            <a:ext cx="719138" cy="361950"/>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単価確認</a:t>
            </a:r>
          </a:p>
        </p:txBody>
      </p:sp>
      <p:sp>
        <p:nvSpPr>
          <p:cNvPr id="73" name="角丸四角形 83"/>
          <p:cNvSpPr/>
          <p:nvPr/>
        </p:nvSpPr>
        <p:spPr>
          <a:xfrm>
            <a:off x="8697913" y="2371725"/>
            <a:ext cx="719137" cy="358775"/>
          </a:xfrm>
          <a:prstGeom prst="roundRect">
            <a:avLst/>
          </a:prstGeom>
        </p:spPr>
        <p:style>
          <a:lnRef idx="1">
            <a:schemeClr val="accent6"/>
          </a:lnRef>
          <a:fillRef idx="2">
            <a:schemeClr val="accent6"/>
          </a:fillRef>
          <a:effectRef idx="1">
            <a:schemeClr val="accent6"/>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納品・売上</a:t>
            </a:r>
          </a:p>
        </p:txBody>
      </p:sp>
      <p:sp>
        <p:nvSpPr>
          <p:cNvPr id="74" name="タイトル 1"/>
          <p:cNvSpPr txBox="1">
            <a:spLocks/>
          </p:cNvSpPr>
          <p:nvPr/>
        </p:nvSpPr>
        <p:spPr bwMode="auto">
          <a:xfrm>
            <a:off x="992186" y="2227099"/>
            <a:ext cx="8497317" cy="4226237"/>
          </a:xfrm>
          <a:prstGeom prst="rect">
            <a:avLst/>
          </a:prstGeom>
          <a:noFill/>
          <a:ln w="444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1"/>
              </a:buClr>
              <a:buSzPct val="70000"/>
              <a:buFont typeface="Wingdings 2" panose="05020102010507070707" pitchFamily="18" charset="2"/>
              <a:buChar char=""/>
              <a:defRPr kumimoji="1" sz="3200">
                <a:solidFill>
                  <a:schemeClr val="tx2"/>
                </a:solidFill>
                <a:latin typeface="Franklin Gothic Book" panose="020B0503020102020204" pitchFamily="34" charset="0"/>
                <a:ea typeface="HGｺﾞｼｯｸE" panose="020B0909000000000000" pitchFamily="49" charset="-128"/>
              </a:defRPr>
            </a:lvl1pPr>
            <a:lvl2pPr marL="742950" indent="-285750">
              <a:spcBef>
                <a:spcPct val="20000"/>
              </a:spcBef>
              <a:buClr>
                <a:schemeClr val="accent1"/>
              </a:buClr>
              <a:buSzPct val="70000"/>
              <a:buFont typeface="Wingdings 2" panose="05020102010507070707" pitchFamily="18" charset="2"/>
              <a:buChar char=""/>
              <a:defRPr kumimoji="1" sz="2800">
                <a:solidFill>
                  <a:schemeClr val="tx2"/>
                </a:solidFill>
                <a:latin typeface="Franklin Gothic Book" panose="020B0503020102020204" pitchFamily="34" charset="0"/>
                <a:ea typeface="HGｺﾞｼｯｸE" panose="020B0909000000000000" pitchFamily="49" charset="-128"/>
              </a:defRPr>
            </a:lvl2pPr>
            <a:lvl3pPr marL="1143000" indent="-228600">
              <a:spcBef>
                <a:spcPct val="20000"/>
              </a:spcBef>
              <a:buClr>
                <a:schemeClr val="accent1"/>
              </a:buClr>
              <a:buSzPct val="70000"/>
              <a:buFont typeface="Wingdings 2" panose="05020102010507070707" pitchFamily="18" charset="2"/>
              <a:buChar char=""/>
              <a:defRPr kumimoji="1" sz="2400">
                <a:solidFill>
                  <a:schemeClr val="tx2"/>
                </a:solidFill>
                <a:latin typeface="Franklin Gothic Book" panose="020B0503020102020204" pitchFamily="34" charset="0"/>
                <a:ea typeface="HGｺﾞｼｯｸE" panose="020B0909000000000000" pitchFamily="49" charset="-128"/>
              </a:defRPr>
            </a:lvl3pPr>
            <a:lvl4pPr marL="1600200" indent="-228600">
              <a:spcBef>
                <a:spcPct val="20000"/>
              </a:spcBef>
              <a:buClr>
                <a:schemeClr val="accent1"/>
              </a:buClr>
              <a:buSzPct val="70000"/>
              <a:buFont typeface="Wingdings 2" panose="05020102010507070707" pitchFamily="18" charset="2"/>
              <a:buChar char=""/>
              <a:defRPr kumimoji="1" sz="2000">
                <a:solidFill>
                  <a:schemeClr val="tx2"/>
                </a:solidFill>
                <a:latin typeface="Franklin Gothic Book" panose="020B0503020102020204" pitchFamily="34" charset="0"/>
                <a:ea typeface="HGｺﾞｼｯｸE" panose="020B0909000000000000" pitchFamily="49" charset="-128"/>
              </a:defRPr>
            </a:lvl4pPr>
            <a:lvl5pPr marL="2057400" indent="-228600">
              <a:spcBef>
                <a:spcPct val="20000"/>
              </a:spcBef>
              <a:buClr>
                <a:schemeClr val="accent1"/>
              </a:buClr>
              <a:buSzPct val="60000"/>
              <a:buFont typeface="Wingdings 2" panose="05020102010507070707" pitchFamily="18" charset="2"/>
              <a:buChar char=""/>
              <a:defRPr kumimoji="1">
                <a:solidFill>
                  <a:schemeClr val="tx2"/>
                </a:solidFill>
                <a:latin typeface="Franklin Gothic Book" panose="020B0503020102020204" pitchFamily="34" charset="0"/>
                <a:ea typeface="HGｺﾞｼｯｸE" panose="020B0909000000000000" pitchFamily="49" charset="-128"/>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kumimoji="1">
                <a:solidFill>
                  <a:schemeClr val="tx2"/>
                </a:solidFill>
                <a:latin typeface="Franklin Gothic Book" panose="020B0503020102020204" pitchFamily="34" charset="0"/>
                <a:ea typeface="HGｺﾞｼｯｸE" panose="020B0909000000000000" pitchFamily="49" charset="-128"/>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kumimoji="1">
                <a:solidFill>
                  <a:schemeClr val="tx2"/>
                </a:solidFill>
                <a:latin typeface="Franklin Gothic Book" panose="020B0503020102020204" pitchFamily="34" charset="0"/>
                <a:ea typeface="HGｺﾞｼｯｸE" panose="020B0909000000000000" pitchFamily="49" charset="-128"/>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kumimoji="1">
                <a:solidFill>
                  <a:schemeClr val="tx2"/>
                </a:solidFill>
                <a:latin typeface="Franklin Gothic Book" panose="020B0503020102020204" pitchFamily="34" charset="0"/>
                <a:ea typeface="HGｺﾞｼｯｸE" panose="020B0909000000000000" pitchFamily="49" charset="-128"/>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kumimoji="1">
                <a:solidFill>
                  <a:schemeClr val="tx2"/>
                </a:solidFill>
                <a:latin typeface="Franklin Gothic Book" panose="020B0503020102020204" pitchFamily="34" charset="0"/>
                <a:ea typeface="HGｺﾞｼｯｸE" panose="020B0909000000000000" pitchFamily="49" charset="-128"/>
              </a:defRPr>
            </a:lvl9pPr>
          </a:lstStyle>
          <a:p>
            <a:pPr algn="ctr" eaLnBrk="1" hangingPunct="1">
              <a:lnSpc>
                <a:spcPts val="2800"/>
              </a:lnSpc>
              <a:spcBef>
                <a:spcPct val="0"/>
              </a:spcBef>
              <a:buClrTx/>
              <a:buSzTx/>
              <a:buFontTx/>
              <a:buNone/>
            </a:pPr>
            <a:endParaRPr lang="ja-JP" altLang="en-US" sz="2000">
              <a:solidFill>
                <a:schemeClr val="tx1"/>
              </a:solidFill>
              <a:latin typeface="+mj-ea"/>
              <a:ea typeface="+mj-ea"/>
            </a:endParaRPr>
          </a:p>
        </p:txBody>
      </p:sp>
      <p:sp>
        <p:nvSpPr>
          <p:cNvPr id="79" name="四角形吹き出し 71"/>
          <p:cNvSpPr/>
          <p:nvPr/>
        </p:nvSpPr>
        <p:spPr>
          <a:xfrm>
            <a:off x="5384800" y="2379663"/>
            <a:ext cx="1517650" cy="977900"/>
          </a:xfrm>
          <a:prstGeom prst="wedgeRectCallout">
            <a:avLst>
              <a:gd name="adj1" fmla="val 33856"/>
              <a:gd name="adj2" fmla="val 71620"/>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altLang="ja-JP" sz="1050" dirty="0">
              <a:solidFill>
                <a:schemeClr val="tx2">
                  <a:lumMod val="50000"/>
                </a:schemeClr>
              </a:solidFill>
              <a:latin typeface="+mj-ea"/>
              <a:ea typeface="+mj-ea"/>
            </a:endParaRPr>
          </a:p>
          <a:p>
            <a:pPr eaLnBrk="1" fontAlgn="auto" hangingPunct="1">
              <a:spcBef>
                <a:spcPts val="0"/>
              </a:spcBef>
              <a:spcAft>
                <a:spcPts val="0"/>
              </a:spcAft>
              <a:defRPr/>
            </a:pPr>
            <a:r>
              <a:rPr lang="ja-JP" altLang="en-US" sz="1050" dirty="0">
                <a:solidFill>
                  <a:schemeClr val="tx2">
                    <a:lumMod val="50000"/>
                  </a:schemeClr>
                </a:solidFill>
                <a:latin typeface="+mj-ea"/>
                <a:ea typeface="+mj-ea"/>
              </a:rPr>
              <a:t>入荷・仕入の実績計上を行い、受注・発注の残情報を消込みます</a:t>
            </a:r>
          </a:p>
        </p:txBody>
      </p:sp>
      <p:sp>
        <p:nvSpPr>
          <p:cNvPr id="80" name="四角形吹き出し 89"/>
          <p:cNvSpPr/>
          <p:nvPr/>
        </p:nvSpPr>
        <p:spPr>
          <a:xfrm>
            <a:off x="7053263" y="2360613"/>
            <a:ext cx="1517650" cy="996950"/>
          </a:xfrm>
          <a:prstGeom prst="wedgeRectCallout">
            <a:avLst>
              <a:gd name="adj1" fmla="val -5441"/>
              <a:gd name="adj2" fmla="val 72048"/>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altLang="ja-JP" sz="1050" dirty="0">
              <a:solidFill>
                <a:schemeClr val="tx2">
                  <a:lumMod val="50000"/>
                </a:schemeClr>
              </a:solidFill>
              <a:latin typeface="+mj-ea"/>
              <a:ea typeface="+mj-ea"/>
            </a:endParaRPr>
          </a:p>
          <a:p>
            <a:pPr eaLnBrk="1" fontAlgn="auto" hangingPunct="1">
              <a:spcBef>
                <a:spcPts val="0"/>
              </a:spcBef>
              <a:spcAft>
                <a:spcPts val="0"/>
              </a:spcAft>
              <a:defRPr/>
            </a:pPr>
            <a:r>
              <a:rPr lang="ja-JP" altLang="en-US" sz="1050" dirty="0">
                <a:solidFill>
                  <a:schemeClr val="tx2">
                    <a:lumMod val="50000"/>
                  </a:schemeClr>
                </a:solidFill>
                <a:latin typeface="+mj-ea"/>
                <a:ea typeface="+mj-ea"/>
              </a:rPr>
              <a:t>仕入先（メーカー）の</a:t>
            </a:r>
            <a:endParaRPr lang="en-US" altLang="ja-JP" sz="1050" dirty="0">
              <a:solidFill>
                <a:schemeClr val="tx2">
                  <a:lumMod val="50000"/>
                </a:schemeClr>
              </a:solidFill>
              <a:latin typeface="+mj-ea"/>
              <a:ea typeface="+mj-ea"/>
            </a:endParaRPr>
          </a:p>
          <a:p>
            <a:pPr eaLnBrk="1" fontAlgn="auto" hangingPunct="1">
              <a:spcBef>
                <a:spcPts val="0"/>
              </a:spcBef>
              <a:spcAft>
                <a:spcPts val="0"/>
              </a:spcAft>
              <a:defRPr/>
            </a:pPr>
            <a:r>
              <a:rPr lang="ja-JP" altLang="en-US" sz="1050" dirty="0">
                <a:solidFill>
                  <a:schemeClr val="tx2">
                    <a:lumMod val="50000"/>
                  </a:schemeClr>
                </a:solidFill>
                <a:latin typeface="+mj-ea"/>
                <a:ea typeface="+mj-ea"/>
              </a:rPr>
              <a:t>請求データを取込みます</a:t>
            </a:r>
          </a:p>
        </p:txBody>
      </p:sp>
      <p:sp>
        <p:nvSpPr>
          <p:cNvPr id="81" name="テキスト ボックス 80"/>
          <p:cNvSpPr txBox="1"/>
          <p:nvPr/>
        </p:nvSpPr>
        <p:spPr>
          <a:xfrm>
            <a:off x="7067550" y="2344738"/>
            <a:ext cx="1089025" cy="276225"/>
          </a:xfrm>
          <a:prstGeom prst="rect">
            <a:avLst/>
          </a:prstGeom>
          <a:noFill/>
        </p:spPr>
        <p:txBody>
          <a:bodyPr lIns="36000" rIns="36000">
            <a:spAutoFit/>
          </a:bodyPr>
          <a:lstStyle/>
          <a:p>
            <a:pPr eaLnBrk="1" fontAlgn="auto" hangingPunct="1">
              <a:spcBef>
                <a:spcPts val="0"/>
              </a:spcBef>
              <a:spcAft>
                <a:spcPts val="0"/>
              </a:spcAft>
              <a:defRPr/>
            </a:pPr>
            <a:r>
              <a:rPr lang="en-US" altLang="ja-JP" sz="1200" b="1" dirty="0">
                <a:solidFill>
                  <a:schemeClr val="tx2">
                    <a:lumMod val="50000"/>
                  </a:schemeClr>
                </a:solidFill>
                <a:latin typeface="+mj-ea"/>
                <a:ea typeface="+mj-ea"/>
              </a:rPr>
              <a:t>POINT</a:t>
            </a:r>
            <a:r>
              <a:rPr lang="ja-JP" altLang="en-US" sz="1200" b="1" dirty="0">
                <a:solidFill>
                  <a:schemeClr val="tx2">
                    <a:lumMod val="50000"/>
                  </a:schemeClr>
                </a:solidFill>
                <a:latin typeface="+mj-ea"/>
                <a:ea typeface="+mj-ea"/>
              </a:rPr>
              <a:t>！</a:t>
            </a:r>
          </a:p>
        </p:txBody>
      </p:sp>
      <p:sp>
        <p:nvSpPr>
          <p:cNvPr id="82" name="テキスト ボックス 81"/>
          <p:cNvSpPr txBox="1"/>
          <p:nvPr/>
        </p:nvSpPr>
        <p:spPr>
          <a:xfrm>
            <a:off x="5400675" y="2344738"/>
            <a:ext cx="1089025" cy="276225"/>
          </a:xfrm>
          <a:prstGeom prst="rect">
            <a:avLst/>
          </a:prstGeom>
          <a:noFill/>
        </p:spPr>
        <p:txBody>
          <a:bodyPr lIns="36000" rIns="36000">
            <a:spAutoFit/>
          </a:bodyPr>
          <a:lstStyle/>
          <a:p>
            <a:pPr eaLnBrk="1" fontAlgn="auto" hangingPunct="1">
              <a:spcBef>
                <a:spcPts val="0"/>
              </a:spcBef>
              <a:spcAft>
                <a:spcPts val="0"/>
              </a:spcAft>
              <a:defRPr/>
            </a:pPr>
            <a:r>
              <a:rPr lang="en-US" altLang="ja-JP" sz="1200" b="1" dirty="0">
                <a:solidFill>
                  <a:schemeClr val="tx2">
                    <a:lumMod val="50000"/>
                  </a:schemeClr>
                </a:solidFill>
                <a:latin typeface="+mj-ea"/>
                <a:ea typeface="+mj-ea"/>
              </a:rPr>
              <a:t>POINT</a:t>
            </a:r>
            <a:r>
              <a:rPr lang="ja-JP" altLang="en-US" sz="1200" b="1" dirty="0">
                <a:solidFill>
                  <a:schemeClr val="tx2">
                    <a:lumMod val="50000"/>
                  </a:schemeClr>
                </a:solidFill>
                <a:latin typeface="+mj-ea"/>
                <a:ea typeface="+mj-ea"/>
              </a:rPr>
              <a:t>！</a:t>
            </a:r>
          </a:p>
        </p:txBody>
      </p:sp>
      <p:sp>
        <p:nvSpPr>
          <p:cNvPr id="83" name="テキスト ボックス 82"/>
          <p:cNvSpPr txBox="1"/>
          <p:nvPr/>
        </p:nvSpPr>
        <p:spPr>
          <a:xfrm>
            <a:off x="3800475" y="2344738"/>
            <a:ext cx="1089025" cy="276225"/>
          </a:xfrm>
          <a:prstGeom prst="rect">
            <a:avLst/>
          </a:prstGeom>
          <a:noFill/>
        </p:spPr>
        <p:txBody>
          <a:bodyPr lIns="36000" rIns="36000">
            <a:spAutoFit/>
          </a:bodyPr>
          <a:lstStyle/>
          <a:p>
            <a:pPr eaLnBrk="1" fontAlgn="auto" hangingPunct="1">
              <a:spcBef>
                <a:spcPts val="0"/>
              </a:spcBef>
              <a:spcAft>
                <a:spcPts val="0"/>
              </a:spcAft>
              <a:defRPr/>
            </a:pPr>
            <a:r>
              <a:rPr lang="en-US" altLang="ja-JP" sz="1200" b="1" dirty="0">
                <a:solidFill>
                  <a:schemeClr val="tx2">
                    <a:lumMod val="50000"/>
                  </a:schemeClr>
                </a:solidFill>
                <a:latin typeface="+mj-ea"/>
                <a:ea typeface="+mj-ea"/>
              </a:rPr>
              <a:t>POINT</a:t>
            </a:r>
            <a:r>
              <a:rPr lang="ja-JP" altLang="en-US" sz="1200" b="1" dirty="0">
                <a:solidFill>
                  <a:schemeClr val="tx2">
                    <a:lumMod val="50000"/>
                  </a:schemeClr>
                </a:solidFill>
                <a:latin typeface="+mj-ea"/>
                <a:ea typeface="+mj-ea"/>
              </a:rPr>
              <a:t>！</a:t>
            </a:r>
          </a:p>
        </p:txBody>
      </p:sp>
      <p:sp>
        <p:nvSpPr>
          <p:cNvPr id="78" name="四角形吹き出し 70"/>
          <p:cNvSpPr/>
          <p:nvPr/>
        </p:nvSpPr>
        <p:spPr>
          <a:xfrm>
            <a:off x="3800475" y="2344738"/>
            <a:ext cx="1409700" cy="1012825"/>
          </a:xfrm>
          <a:prstGeom prst="wedgeRectCallout">
            <a:avLst>
              <a:gd name="adj1" fmla="val 33047"/>
              <a:gd name="adj2" fmla="val 71132"/>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altLang="ja-JP" sz="1050" dirty="0">
              <a:solidFill>
                <a:schemeClr val="tx2">
                  <a:lumMod val="50000"/>
                </a:schemeClr>
              </a:solidFill>
              <a:latin typeface="+mj-ea"/>
              <a:ea typeface="+mj-ea"/>
            </a:endParaRPr>
          </a:p>
          <a:p>
            <a:pPr eaLnBrk="1" fontAlgn="auto" hangingPunct="1">
              <a:spcBef>
                <a:spcPts val="0"/>
              </a:spcBef>
              <a:spcAft>
                <a:spcPts val="0"/>
              </a:spcAft>
              <a:defRPr/>
            </a:pPr>
            <a:r>
              <a:rPr lang="ja-JP" altLang="en-US" sz="1050" dirty="0">
                <a:solidFill>
                  <a:schemeClr val="tx2">
                    <a:lumMod val="50000"/>
                  </a:schemeClr>
                </a:solidFill>
                <a:latin typeface="+mj-ea"/>
                <a:ea typeface="+mj-ea"/>
              </a:rPr>
              <a:t>元の受注の発注データに回答情報を反映します</a:t>
            </a:r>
          </a:p>
        </p:txBody>
      </p:sp>
      <p:sp>
        <p:nvSpPr>
          <p:cNvPr id="75" name="角丸四角形 13"/>
          <p:cNvSpPr/>
          <p:nvPr/>
        </p:nvSpPr>
        <p:spPr>
          <a:xfrm>
            <a:off x="2632117" y="1481768"/>
            <a:ext cx="5225975" cy="360362"/>
          </a:xfrm>
          <a:prstGeom prst="roundRect">
            <a:avLst/>
          </a:prstGeom>
          <a:solidFill>
            <a:schemeClr val="bg1"/>
          </a:solidFill>
          <a:ln>
            <a:solidFill>
              <a:schemeClr val="tx1"/>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eaLnBrk="1" fontAlgn="auto" hangingPunct="1">
              <a:spcBef>
                <a:spcPts val="0"/>
              </a:spcBef>
              <a:spcAft>
                <a:spcPts val="0"/>
              </a:spcAft>
              <a:defRPr/>
            </a:pPr>
            <a:r>
              <a:rPr lang="ja-JP" altLang="en-US" sz="1000" dirty="0">
                <a:solidFill>
                  <a:srgbClr val="006600"/>
                </a:solidFill>
                <a:latin typeface="+mj-ea"/>
                <a:ea typeface="+mj-ea"/>
              </a:rPr>
              <a:t>状況把握　ＣＳ　ＵＰ</a:t>
            </a:r>
          </a:p>
        </p:txBody>
      </p:sp>
      <p:sp>
        <p:nvSpPr>
          <p:cNvPr id="5" name="矢印: 上 4"/>
          <p:cNvSpPr/>
          <p:nvPr/>
        </p:nvSpPr>
        <p:spPr>
          <a:xfrm>
            <a:off x="4405313" y="1746250"/>
            <a:ext cx="1699815" cy="542858"/>
          </a:xfrm>
          <a:prstGeom prst="upArrow">
            <a:avLst/>
          </a:prstGeom>
          <a:solidFill>
            <a:schemeClr val="accent6">
              <a:lumMod val="40000"/>
              <a:lumOff val="6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j-ea"/>
                <a:ea typeface="+mj-ea"/>
              </a:rPr>
              <a:t>進捗情報供給</a:t>
            </a:r>
          </a:p>
        </p:txBody>
      </p:sp>
    </p:spTree>
    <p:extLst>
      <p:ext uri="{BB962C8B-B14F-4D97-AF65-F5344CB8AC3E}">
        <p14:creationId xmlns:p14="http://schemas.microsoft.com/office/powerpoint/2010/main" val="2534780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3200" dirty="0">
                <a:solidFill>
                  <a:schemeClr val="tx1"/>
                </a:solidFill>
                <a:latin typeface="+mj-ea"/>
                <a:cs typeface="Times New Roman" panose="02020603050405020304" pitchFamily="18" charset="0"/>
              </a:rPr>
              <a:t>商品マスタご提供メーカー様一覧</a:t>
            </a:r>
            <a:endParaRPr lang="ja-JP" altLang="en-US" sz="800" dirty="0">
              <a:solidFill>
                <a:schemeClr val="tx1"/>
              </a:solidFill>
              <a:latin typeface="+mj-ea"/>
            </a:endParaRPr>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latin typeface="+mj-ea"/>
                <a:ea typeface="+mj-ea"/>
              </a:rPr>
              <a:pPr>
                <a:defRPr/>
              </a:pPr>
              <a:t>6</a:t>
            </a:fld>
            <a:endParaRPr lang="ja-JP" altLang="en-US" dirty="0">
              <a:latin typeface="+mj-ea"/>
              <a:ea typeface="+mj-ea"/>
            </a:endParaRPr>
          </a:p>
        </p:txBody>
      </p:sp>
      <p:graphicFrame>
        <p:nvGraphicFramePr>
          <p:cNvPr id="76" name="表 75"/>
          <p:cNvGraphicFramePr>
            <a:graphicFrameLocks noGrp="1"/>
          </p:cNvGraphicFramePr>
          <p:nvPr>
            <p:extLst>
              <p:ext uri="{D42A27DB-BD31-4B8C-83A1-F6EECF244321}">
                <p14:modId xmlns:p14="http://schemas.microsoft.com/office/powerpoint/2010/main" val="1544413869"/>
              </p:ext>
            </p:extLst>
          </p:nvPr>
        </p:nvGraphicFramePr>
        <p:xfrm>
          <a:off x="348130" y="1031293"/>
          <a:ext cx="4172822" cy="5470099"/>
        </p:xfrm>
        <a:graphic>
          <a:graphicData uri="http://schemas.openxmlformats.org/drawingml/2006/table">
            <a:tbl>
              <a:tblPr firstRow="1" firstCol="1" bandRow="1">
                <a:tableStyleId>{5C22544A-7EE6-4342-B048-85BDC9FD1C3A}</a:tableStyleId>
              </a:tblPr>
              <a:tblGrid>
                <a:gridCol w="4172822">
                  <a:extLst>
                    <a:ext uri="{9D8B030D-6E8A-4147-A177-3AD203B41FA5}">
                      <a16:colId xmlns:a16="http://schemas.microsoft.com/office/drawing/2014/main" val="1253284370"/>
                    </a:ext>
                  </a:extLst>
                </a:gridCol>
              </a:tblGrid>
              <a:tr h="408936">
                <a:tc>
                  <a:txBody>
                    <a:bodyPr/>
                    <a:lstStyle/>
                    <a:p>
                      <a:pPr algn="l">
                        <a:spcAft>
                          <a:spcPts val="0"/>
                        </a:spcAft>
                      </a:pPr>
                      <a:r>
                        <a:rPr lang="ja-JP" sz="1400" b="1" kern="0" dirty="0">
                          <a:solidFill>
                            <a:sysClr val="windowText" lastClr="000000"/>
                          </a:solidFill>
                          <a:effectLst/>
                        </a:rPr>
                        <a:t>商品マスタ掲載済みメーカー様名称　</a:t>
                      </a:r>
                      <a:endParaRPr lang="en-US" altLang="ja-JP" sz="1400" b="1" kern="0" dirty="0">
                        <a:solidFill>
                          <a:sysClr val="windowText" lastClr="000000"/>
                        </a:solidFill>
                        <a:effectLst/>
                      </a:endParaRPr>
                    </a:p>
                    <a:p>
                      <a:pPr algn="l">
                        <a:spcAft>
                          <a:spcPts val="0"/>
                        </a:spcAft>
                      </a:pPr>
                      <a:r>
                        <a:rPr lang="ja-JP" sz="1400" b="1" kern="0" dirty="0">
                          <a:solidFill>
                            <a:sysClr val="windowText" lastClr="000000"/>
                          </a:solidFill>
                          <a:effectLst/>
                        </a:rPr>
                        <a:t>（データご提供順）</a:t>
                      </a:r>
                      <a:endParaRPr lang="ja-JP" sz="1200" b="1"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881712660"/>
                  </a:ext>
                </a:extLst>
              </a:tr>
              <a:tr h="265441">
                <a:tc>
                  <a:txBody>
                    <a:bodyPr/>
                    <a:lstStyle/>
                    <a:p>
                      <a:pPr indent="304800" algn="l">
                        <a:spcAft>
                          <a:spcPts val="0"/>
                        </a:spcAft>
                      </a:pPr>
                      <a:r>
                        <a:rPr lang="ja-JP" sz="1400" b="0" kern="0" dirty="0">
                          <a:solidFill>
                            <a:sysClr val="windowText" lastClr="000000"/>
                          </a:solidFill>
                          <a:effectLst/>
                        </a:rPr>
                        <a:t>東芝ライテック株式会社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986909723"/>
                  </a:ext>
                </a:extLst>
              </a:tr>
              <a:tr h="265441">
                <a:tc>
                  <a:txBody>
                    <a:bodyPr/>
                    <a:lstStyle/>
                    <a:p>
                      <a:pPr indent="304800" algn="l">
                        <a:spcAft>
                          <a:spcPts val="0"/>
                        </a:spcAft>
                      </a:pPr>
                      <a:r>
                        <a:rPr lang="ja-JP" sz="1400" b="0" kern="0" dirty="0">
                          <a:solidFill>
                            <a:sysClr val="windowText" lastClr="000000"/>
                          </a:solidFill>
                          <a:effectLst/>
                        </a:rPr>
                        <a:t>オーデリック株式会社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585920058"/>
                  </a:ext>
                </a:extLst>
              </a:tr>
              <a:tr h="265441">
                <a:tc>
                  <a:txBody>
                    <a:bodyPr/>
                    <a:lstStyle/>
                    <a:p>
                      <a:pPr indent="304800" algn="l">
                        <a:spcAft>
                          <a:spcPts val="0"/>
                        </a:spcAft>
                      </a:pPr>
                      <a:r>
                        <a:rPr lang="ja-JP" sz="1400" b="0" kern="0" dirty="0">
                          <a:solidFill>
                            <a:sysClr val="windowText" lastClr="000000"/>
                          </a:solidFill>
                          <a:effectLst/>
                        </a:rPr>
                        <a:t>パナソニック株式会社エコソリューションズ社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171954026"/>
                  </a:ext>
                </a:extLst>
              </a:tr>
              <a:tr h="265441">
                <a:tc>
                  <a:txBody>
                    <a:bodyPr/>
                    <a:lstStyle/>
                    <a:p>
                      <a:pPr indent="304800" algn="l">
                        <a:spcAft>
                          <a:spcPts val="0"/>
                        </a:spcAft>
                      </a:pPr>
                      <a:r>
                        <a:rPr lang="ja-JP" sz="1400" b="0" kern="0" dirty="0">
                          <a:solidFill>
                            <a:sysClr val="windowText" lastClr="000000"/>
                          </a:solidFill>
                          <a:effectLst/>
                        </a:rPr>
                        <a:t>未来工業株式会社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666750552"/>
                  </a:ext>
                </a:extLst>
              </a:tr>
              <a:tr h="265441">
                <a:tc>
                  <a:txBody>
                    <a:bodyPr/>
                    <a:lstStyle/>
                    <a:p>
                      <a:pPr indent="304800" algn="l">
                        <a:spcAft>
                          <a:spcPts val="0"/>
                        </a:spcAft>
                      </a:pPr>
                      <a:r>
                        <a:rPr lang="ja-JP" sz="1400" b="0" kern="0" dirty="0">
                          <a:solidFill>
                            <a:sysClr val="windowText" lastClr="000000"/>
                          </a:solidFill>
                          <a:effectLst/>
                        </a:rPr>
                        <a:t>サン電子株式会社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1804570247"/>
                  </a:ext>
                </a:extLst>
              </a:tr>
              <a:tr h="265441">
                <a:tc>
                  <a:txBody>
                    <a:bodyPr/>
                    <a:lstStyle/>
                    <a:p>
                      <a:pPr indent="304800" algn="l">
                        <a:spcAft>
                          <a:spcPts val="0"/>
                        </a:spcAft>
                      </a:pPr>
                      <a:r>
                        <a:rPr lang="ja-JP" sz="1400" b="0" kern="0" dirty="0">
                          <a:solidFill>
                            <a:sysClr val="windowText" lastClr="000000"/>
                          </a:solidFill>
                          <a:effectLst/>
                        </a:rPr>
                        <a:t>マスプロ電工株式会社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002855070"/>
                  </a:ext>
                </a:extLst>
              </a:tr>
              <a:tr h="265441">
                <a:tc>
                  <a:txBody>
                    <a:bodyPr/>
                    <a:lstStyle/>
                    <a:p>
                      <a:pPr indent="304800" algn="l">
                        <a:spcAft>
                          <a:spcPts val="0"/>
                        </a:spcAft>
                      </a:pPr>
                      <a:r>
                        <a:rPr lang="ja-JP" sz="1400" b="0" kern="0" dirty="0">
                          <a:solidFill>
                            <a:sysClr val="windowText" lastClr="000000"/>
                          </a:solidFill>
                          <a:effectLst/>
                        </a:rPr>
                        <a:t>大光電機株式会社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439900610"/>
                  </a:ext>
                </a:extLst>
              </a:tr>
              <a:tr h="265441">
                <a:tc>
                  <a:txBody>
                    <a:bodyPr/>
                    <a:lstStyle/>
                    <a:p>
                      <a:pPr indent="304800" algn="l">
                        <a:spcAft>
                          <a:spcPts val="0"/>
                        </a:spcAft>
                      </a:pPr>
                      <a:r>
                        <a:rPr lang="ja-JP" sz="1400" b="0" kern="0" dirty="0">
                          <a:solidFill>
                            <a:sysClr val="windowText" lastClr="000000"/>
                          </a:solidFill>
                          <a:effectLst/>
                        </a:rPr>
                        <a:t>岩崎電気株式会社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234987319"/>
                  </a:ext>
                </a:extLst>
              </a:tr>
              <a:tr h="265441">
                <a:tc>
                  <a:txBody>
                    <a:bodyPr/>
                    <a:lstStyle/>
                    <a:p>
                      <a:pPr indent="304800" algn="l">
                        <a:spcAft>
                          <a:spcPts val="0"/>
                        </a:spcAft>
                      </a:pPr>
                      <a:r>
                        <a:rPr lang="ja-JP" sz="1400" b="0" kern="0" dirty="0">
                          <a:solidFill>
                            <a:sysClr val="windowText" lastClr="000000"/>
                          </a:solidFill>
                          <a:effectLst/>
                        </a:rPr>
                        <a:t>株式会社三桂製作所</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94789376"/>
                  </a:ext>
                </a:extLst>
              </a:tr>
              <a:tr h="265441">
                <a:tc>
                  <a:txBody>
                    <a:bodyPr/>
                    <a:lstStyle/>
                    <a:p>
                      <a:pPr indent="304800" algn="l">
                        <a:spcAft>
                          <a:spcPts val="0"/>
                        </a:spcAft>
                      </a:pPr>
                      <a:r>
                        <a:rPr lang="ja-JP" sz="1400" b="0" kern="0" dirty="0">
                          <a:solidFill>
                            <a:sysClr val="windowText" lastClr="000000"/>
                          </a:solidFill>
                          <a:effectLst/>
                        </a:rPr>
                        <a:t>春日電機株式会社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154876228"/>
                  </a:ext>
                </a:extLst>
              </a:tr>
              <a:tr h="265441">
                <a:tc>
                  <a:txBody>
                    <a:bodyPr/>
                    <a:lstStyle/>
                    <a:p>
                      <a:pPr indent="304800" algn="l">
                        <a:spcAft>
                          <a:spcPts val="0"/>
                        </a:spcAft>
                      </a:pPr>
                      <a:r>
                        <a:rPr lang="ja-JP" sz="1400" b="0" kern="0" dirty="0">
                          <a:solidFill>
                            <a:sysClr val="windowText" lastClr="000000"/>
                          </a:solidFill>
                          <a:effectLst/>
                        </a:rPr>
                        <a:t>アメリカン電機株式会社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1980577029"/>
                  </a:ext>
                </a:extLst>
              </a:tr>
              <a:tr h="265441">
                <a:tc>
                  <a:txBody>
                    <a:bodyPr/>
                    <a:lstStyle/>
                    <a:p>
                      <a:pPr indent="304800" algn="l">
                        <a:spcAft>
                          <a:spcPts val="0"/>
                        </a:spcAft>
                      </a:pPr>
                      <a:r>
                        <a:rPr lang="ja-JP" sz="1400" b="0" kern="0" dirty="0">
                          <a:solidFill>
                            <a:sysClr val="windowText" lastClr="000000"/>
                          </a:solidFill>
                          <a:effectLst/>
                        </a:rPr>
                        <a:t>ジェフコム株式会社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4239896339"/>
                  </a:ext>
                </a:extLst>
              </a:tr>
              <a:tr h="265441">
                <a:tc>
                  <a:txBody>
                    <a:bodyPr/>
                    <a:lstStyle/>
                    <a:p>
                      <a:pPr indent="304800" algn="l">
                        <a:spcAft>
                          <a:spcPts val="0"/>
                        </a:spcAft>
                      </a:pPr>
                      <a:r>
                        <a:rPr lang="ja-JP" sz="1400" b="0" kern="0" dirty="0">
                          <a:solidFill>
                            <a:sysClr val="windowText" lastClr="000000"/>
                          </a:solidFill>
                          <a:effectLst/>
                        </a:rPr>
                        <a:t>三菱電機株式会社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396734830"/>
                  </a:ext>
                </a:extLst>
              </a:tr>
              <a:tr h="265441">
                <a:tc>
                  <a:txBody>
                    <a:bodyPr/>
                    <a:lstStyle/>
                    <a:p>
                      <a:pPr indent="304800" algn="l">
                        <a:spcAft>
                          <a:spcPts val="0"/>
                        </a:spcAft>
                      </a:pPr>
                      <a:r>
                        <a:rPr lang="ja-JP" sz="1400" b="0" kern="0" dirty="0">
                          <a:solidFill>
                            <a:sysClr val="windowText" lastClr="000000"/>
                          </a:solidFill>
                          <a:effectLst/>
                        </a:rPr>
                        <a:t>カナフレックスコーポレーション株式会社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616989679"/>
                  </a:ext>
                </a:extLst>
              </a:tr>
              <a:tr h="265441">
                <a:tc>
                  <a:txBody>
                    <a:bodyPr/>
                    <a:lstStyle/>
                    <a:p>
                      <a:pPr indent="304800" algn="l">
                        <a:spcAft>
                          <a:spcPts val="0"/>
                        </a:spcAft>
                      </a:pPr>
                      <a:r>
                        <a:rPr lang="ja-JP" sz="1400" b="0" kern="0" dirty="0">
                          <a:solidFill>
                            <a:sysClr val="windowText" lastClr="000000"/>
                          </a:solidFill>
                          <a:effectLst/>
                        </a:rPr>
                        <a:t>ネグロス電工株式会社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231612978"/>
                  </a:ext>
                </a:extLst>
              </a:tr>
              <a:tr h="265441">
                <a:tc>
                  <a:txBody>
                    <a:bodyPr/>
                    <a:lstStyle/>
                    <a:p>
                      <a:pPr indent="304800" algn="l">
                        <a:spcAft>
                          <a:spcPts val="0"/>
                        </a:spcAft>
                      </a:pPr>
                      <a:r>
                        <a:rPr lang="ja-JP" sz="1400" b="0" kern="0" dirty="0">
                          <a:solidFill>
                            <a:sysClr val="windowText" lastClr="000000"/>
                          </a:solidFill>
                          <a:effectLst/>
                        </a:rPr>
                        <a:t>コイズミ照明株式会社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3618143043"/>
                  </a:ext>
                </a:extLst>
              </a:tr>
              <a:tr h="265441">
                <a:tc>
                  <a:txBody>
                    <a:bodyPr/>
                    <a:lstStyle/>
                    <a:p>
                      <a:pPr indent="304800" algn="l">
                        <a:spcAft>
                          <a:spcPts val="0"/>
                        </a:spcAft>
                      </a:pPr>
                      <a:r>
                        <a:rPr lang="ja-JP" sz="1400" b="0" kern="0" dirty="0">
                          <a:solidFill>
                            <a:sysClr val="windowText" lastClr="000000"/>
                          </a:solidFill>
                          <a:effectLst/>
                        </a:rPr>
                        <a:t>因幡電機産業株式会社　因幡電工事業部</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3295527181"/>
                  </a:ext>
                </a:extLst>
              </a:tr>
              <a:tr h="265441">
                <a:tc>
                  <a:txBody>
                    <a:bodyPr/>
                    <a:lstStyle/>
                    <a:p>
                      <a:pPr algn="r">
                        <a:spcAft>
                          <a:spcPts val="0"/>
                        </a:spcAft>
                      </a:pPr>
                      <a:r>
                        <a:rPr lang="ja-JP" sz="1400" b="0" kern="0" dirty="0">
                          <a:solidFill>
                            <a:sysClr val="windowText" lastClr="000000"/>
                          </a:solidFill>
                          <a:effectLst/>
                        </a:rPr>
                        <a:t>　計</a:t>
                      </a:r>
                      <a:r>
                        <a:rPr lang="ja-JP" altLang="en-US" sz="1400" b="0" kern="0" dirty="0">
                          <a:solidFill>
                            <a:sysClr val="windowText" lastClr="000000"/>
                          </a:solidFill>
                          <a:effectLst/>
                        </a:rPr>
                        <a:t>１７</a:t>
                      </a:r>
                      <a:r>
                        <a:rPr lang="ja-JP" sz="1400" b="0" kern="0" dirty="0">
                          <a:solidFill>
                            <a:sysClr val="windowText" lastClr="000000"/>
                          </a:solidFill>
                          <a:effectLst/>
                        </a:rPr>
                        <a:t>社</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2896867171"/>
                  </a:ext>
                </a:extLst>
              </a:tr>
              <a:tr h="265441">
                <a:tc>
                  <a:txBody>
                    <a:bodyPr/>
                    <a:lstStyle/>
                    <a:p>
                      <a:pPr algn="r">
                        <a:spcAft>
                          <a:spcPts val="0"/>
                        </a:spcAft>
                      </a:pPr>
                      <a:r>
                        <a:rPr lang="ja-JP" altLang="en-US" sz="1400" b="0" kern="0" dirty="0">
                          <a:solidFill>
                            <a:sysClr val="windowText" lastClr="000000"/>
                          </a:solidFill>
                          <a:effectLst/>
                        </a:rPr>
                        <a:t>　２０１６</a:t>
                      </a:r>
                      <a:r>
                        <a:rPr lang="ja-JP" sz="1400" b="0" kern="0" dirty="0">
                          <a:solidFill>
                            <a:sysClr val="windowText" lastClr="000000"/>
                          </a:solidFill>
                          <a:effectLst/>
                        </a:rPr>
                        <a:t>年</a:t>
                      </a:r>
                      <a:r>
                        <a:rPr lang="ja-JP" altLang="en-US" sz="1400" b="0" kern="0" dirty="0">
                          <a:solidFill>
                            <a:sysClr val="windowText" lastClr="000000"/>
                          </a:solidFill>
                          <a:effectLst/>
                        </a:rPr>
                        <a:t>０７</a:t>
                      </a:r>
                      <a:r>
                        <a:rPr lang="ja-JP" sz="1400" b="0" kern="0" dirty="0">
                          <a:solidFill>
                            <a:sysClr val="windowText" lastClr="000000"/>
                          </a:solidFill>
                          <a:effectLst/>
                        </a:rPr>
                        <a:t>月</a:t>
                      </a:r>
                      <a:endParaRPr lang="ja-JP" sz="1200" b="0" kern="100" dirty="0">
                        <a:solidFill>
                          <a:sysClr val="windowText" lastClr="00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49768" marR="49768" marT="0" marB="0" anchor="ctr">
                    <a:solidFill>
                      <a:schemeClr val="bg2"/>
                    </a:solidFill>
                  </a:tcPr>
                </a:tc>
                <a:extLst>
                  <a:ext uri="{0D108BD9-81ED-4DB2-BD59-A6C34878D82A}">
                    <a16:rowId xmlns:a16="http://schemas.microsoft.com/office/drawing/2014/main" val="1424457022"/>
                  </a:ext>
                </a:extLst>
              </a:tr>
            </a:tbl>
          </a:graphicData>
        </a:graphic>
      </p:graphicFrame>
      <p:pic>
        <p:nvPicPr>
          <p:cNvPr id="84" name="図 83"/>
          <p:cNvPicPr>
            <a:picLocks noChangeAspect="1"/>
          </p:cNvPicPr>
          <p:nvPr/>
        </p:nvPicPr>
        <p:blipFill>
          <a:blip r:embed="rId3"/>
          <a:stretch>
            <a:fillRect/>
          </a:stretch>
        </p:blipFill>
        <p:spPr>
          <a:xfrm>
            <a:off x="4736976" y="1050766"/>
            <a:ext cx="5034570" cy="3468259"/>
          </a:xfrm>
          <a:prstGeom prst="rect">
            <a:avLst/>
          </a:prstGeom>
        </p:spPr>
      </p:pic>
    </p:spTree>
    <p:extLst>
      <p:ext uri="{BB962C8B-B14F-4D97-AF65-F5344CB8AC3E}">
        <p14:creationId xmlns:p14="http://schemas.microsoft.com/office/powerpoint/2010/main" val="1171117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lang="ja-JP" altLang="en-US" sz="3200" dirty="0">
                <a:solidFill>
                  <a:schemeClr val="tx1"/>
                </a:solidFill>
                <a:latin typeface="+mj-ea"/>
                <a:ea typeface="+mj-ea"/>
              </a:rPr>
              <a:t>メリットとメーカー様へのお願い</a:t>
            </a:r>
            <a:endParaRPr kumimoji="1" lang="ja-JP" altLang="en-US" sz="3200" dirty="0">
              <a:latin typeface="+mj-ea"/>
              <a:ea typeface="+mj-ea"/>
            </a:endParaRPr>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pPr>
                <a:defRPr/>
              </a:pPr>
              <a:t>7</a:t>
            </a:fld>
            <a:endParaRPr lang="ja-JP" altLang="en-US" dirty="0"/>
          </a:p>
        </p:txBody>
      </p:sp>
      <p:sp>
        <p:nvSpPr>
          <p:cNvPr id="5" name="Text Box 1"/>
          <p:cNvSpPr txBox="1">
            <a:spLocks noChangeArrowheads="1"/>
          </p:cNvSpPr>
          <p:nvPr/>
        </p:nvSpPr>
        <p:spPr bwMode="auto">
          <a:xfrm>
            <a:off x="416496" y="4443871"/>
            <a:ext cx="9432478" cy="1793441"/>
          </a:xfrm>
          <a:prstGeom prst="rect">
            <a:avLst/>
          </a:prstGeom>
          <a:solidFill>
            <a:srgbClr val="FFFFFF"/>
          </a:solidFill>
          <a:ln>
            <a:solidFill>
              <a:schemeClr val="tx1">
                <a:lumMod val="65000"/>
                <a:lumOff val="35000"/>
              </a:schemeClr>
            </a:solidFill>
          </a:ln>
        </p:spPr>
        <p:txBody>
          <a:bodyPr wrap="square" lIns="90000" tIns="46800" rIns="90000" bIns="46800">
            <a:spAutoFit/>
          </a:bodyPr>
          <a:lstStyle>
            <a:lvl1pPr>
              <a:lnSpc>
                <a:spcPct val="93000"/>
              </a:lnSpc>
              <a:spcBef>
                <a:spcPts val="8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charset="0"/>
                <a:ea typeface="ＭＳ Ｐゴシック" pitchFamily="50" charset="-128"/>
              </a:defRPr>
            </a:lvl1pPr>
            <a:lvl2pPr marL="742950" indent="-285750">
              <a:lnSpc>
                <a:spcPct val="93000"/>
              </a:lnSpc>
              <a:spcBef>
                <a:spcPts val="7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charset="0"/>
                <a:ea typeface="ＭＳ Ｐゴシック" pitchFamily="50" charset="-128"/>
              </a:defRPr>
            </a:lvl2pPr>
            <a:lvl3pPr marL="1143000" indent="-228600">
              <a:lnSpc>
                <a:spcPct val="93000"/>
              </a:lnSpc>
              <a:spcBef>
                <a:spcPts val="6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pitchFamily="50" charset="-128"/>
              </a:defRPr>
            </a:lvl3pPr>
            <a:lvl4pPr marL="1600200" indent="-228600">
              <a:lnSpc>
                <a:spcPct val="93000"/>
              </a:lnSpc>
              <a:spcBef>
                <a:spcPts val="5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4pPr>
            <a:lvl5pPr marL="2057400" indent="-228600">
              <a:lnSpc>
                <a:spcPct val="93000"/>
              </a:lnSpc>
              <a:spcBef>
                <a:spcPts val="5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9pPr>
          </a:lstStyle>
          <a:p>
            <a:pPr eaLnBrk="1" hangingPunct="1">
              <a:lnSpc>
                <a:spcPct val="120000"/>
              </a:lnSpc>
              <a:spcBef>
                <a:spcPct val="0"/>
              </a:spcBef>
              <a:buFont typeface="ＭＳ Ｐ明朝" charset="-128"/>
              <a:buNone/>
            </a:pPr>
            <a:r>
              <a:rPr lang="ja-JP" altLang="en-US" dirty="0">
                <a:latin typeface="+mj-ea"/>
                <a:ea typeface="+mj-ea"/>
              </a:rPr>
              <a:t>３　</a:t>
            </a:r>
            <a:r>
              <a:rPr lang="ja-JP" altLang="en-US" sz="2800" dirty="0">
                <a:solidFill>
                  <a:srgbClr val="FF0000"/>
                </a:solidFill>
                <a:latin typeface="+mj-ea"/>
                <a:ea typeface="+mj-ea"/>
              </a:rPr>
              <a:t>数は力</a:t>
            </a:r>
            <a:r>
              <a:rPr lang="ja-JP" altLang="en-US" dirty="0">
                <a:latin typeface="+mj-ea"/>
                <a:ea typeface="+mj-ea"/>
              </a:rPr>
              <a:t>　</a:t>
            </a:r>
            <a:r>
              <a:rPr lang="ja-JP" altLang="en-US" sz="2400" dirty="0">
                <a:latin typeface="+mj-ea"/>
                <a:ea typeface="+mj-ea"/>
              </a:rPr>
              <a:t>　　</a:t>
            </a:r>
            <a:endParaRPr lang="en-US" altLang="ja-JP" sz="2400" dirty="0">
              <a:latin typeface="+mj-ea"/>
              <a:ea typeface="+mj-ea"/>
            </a:endParaRPr>
          </a:p>
          <a:p>
            <a:pPr eaLnBrk="1" hangingPunct="1">
              <a:lnSpc>
                <a:spcPct val="120000"/>
              </a:lnSpc>
              <a:spcBef>
                <a:spcPct val="0"/>
              </a:spcBef>
              <a:buFont typeface="ＭＳ Ｐ明朝" charset="-128"/>
              <a:buNone/>
            </a:pPr>
            <a:r>
              <a:rPr lang="ja-JP" altLang="en-US" sz="2000" dirty="0">
                <a:latin typeface="+mj-ea"/>
                <a:ea typeface="+mj-ea"/>
              </a:rPr>
              <a:t>　　　全日電材連会員約</a:t>
            </a:r>
            <a:r>
              <a:rPr lang="en-US" altLang="ja-JP" sz="2000" dirty="0">
                <a:latin typeface="+mj-ea"/>
                <a:ea typeface="+mj-ea"/>
              </a:rPr>
              <a:t>800</a:t>
            </a:r>
            <a:r>
              <a:rPr lang="ja-JP" altLang="en-US" sz="2000" dirty="0">
                <a:latin typeface="+mj-ea"/>
                <a:ea typeface="+mj-ea"/>
              </a:rPr>
              <a:t>社への普及</a:t>
            </a:r>
            <a:endParaRPr lang="en-US" altLang="ja-JP" sz="2000" dirty="0">
              <a:latin typeface="+mj-ea"/>
              <a:ea typeface="+mj-ea"/>
            </a:endParaRPr>
          </a:p>
          <a:p>
            <a:pPr eaLnBrk="1" hangingPunct="1">
              <a:lnSpc>
                <a:spcPct val="120000"/>
              </a:lnSpc>
              <a:spcBef>
                <a:spcPct val="0"/>
              </a:spcBef>
              <a:buFont typeface="ＭＳ Ｐ明朝" charset="-128"/>
              <a:buNone/>
            </a:pPr>
            <a:r>
              <a:rPr lang="ja-JP" altLang="en-US" sz="2000" dirty="0">
                <a:latin typeface="+mj-ea"/>
                <a:ea typeface="+mj-ea"/>
              </a:rPr>
              <a:t>　　　関連企業への適用</a:t>
            </a:r>
            <a:endParaRPr lang="en-US" altLang="ja-JP" sz="2000" dirty="0">
              <a:latin typeface="+mj-ea"/>
              <a:ea typeface="+mj-ea"/>
            </a:endParaRPr>
          </a:p>
          <a:p>
            <a:pPr eaLnBrk="1" hangingPunct="1">
              <a:lnSpc>
                <a:spcPct val="120000"/>
              </a:lnSpc>
              <a:spcBef>
                <a:spcPct val="0"/>
              </a:spcBef>
              <a:buFont typeface="ＭＳ Ｐ明朝" charset="-128"/>
              <a:buNone/>
            </a:pPr>
            <a:endParaRPr lang="en-US" altLang="ja-JP" sz="2000" dirty="0">
              <a:latin typeface="+mj-ea"/>
              <a:ea typeface="+mj-ea"/>
            </a:endParaRPr>
          </a:p>
        </p:txBody>
      </p:sp>
      <p:sp>
        <p:nvSpPr>
          <p:cNvPr id="6" name="Text Box 1"/>
          <p:cNvSpPr txBox="1">
            <a:spLocks noChangeArrowheads="1"/>
          </p:cNvSpPr>
          <p:nvPr/>
        </p:nvSpPr>
        <p:spPr bwMode="auto">
          <a:xfrm>
            <a:off x="416496" y="2636912"/>
            <a:ext cx="9432478" cy="1645708"/>
          </a:xfrm>
          <a:prstGeom prst="rect">
            <a:avLst/>
          </a:prstGeom>
          <a:solidFill>
            <a:srgbClr val="FFFFFF"/>
          </a:solidFill>
          <a:ln>
            <a:solidFill>
              <a:schemeClr val="tx1">
                <a:lumMod val="65000"/>
                <a:lumOff val="35000"/>
              </a:schemeClr>
            </a:solidFill>
          </a:ln>
        </p:spPr>
        <p:txBody>
          <a:bodyPr wrap="square" lIns="90000" tIns="46800" rIns="90000" bIns="46800">
            <a:spAutoFit/>
          </a:bodyPr>
          <a:lstStyle>
            <a:lvl1pPr>
              <a:lnSpc>
                <a:spcPct val="93000"/>
              </a:lnSpc>
              <a:spcBef>
                <a:spcPts val="8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charset="0"/>
                <a:ea typeface="ＭＳ Ｐゴシック" pitchFamily="50" charset="-128"/>
              </a:defRPr>
            </a:lvl1pPr>
            <a:lvl2pPr marL="742950" indent="-285750">
              <a:lnSpc>
                <a:spcPct val="93000"/>
              </a:lnSpc>
              <a:spcBef>
                <a:spcPts val="7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charset="0"/>
                <a:ea typeface="ＭＳ Ｐゴシック" pitchFamily="50" charset="-128"/>
              </a:defRPr>
            </a:lvl2pPr>
            <a:lvl3pPr marL="1143000" indent="-228600">
              <a:lnSpc>
                <a:spcPct val="93000"/>
              </a:lnSpc>
              <a:spcBef>
                <a:spcPts val="6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pitchFamily="50" charset="-128"/>
              </a:defRPr>
            </a:lvl3pPr>
            <a:lvl4pPr marL="1600200" indent="-228600">
              <a:lnSpc>
                <a:spcPct val="93000"/>
              </a:lnSpc>
              <a:spcBef>
                <a:spcPts val="5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4pPr>
            <a:lvl5pPr marL="2057400" indent="-228600">
              <a:lnSpc>
                <a:spcPct val="93000"/>
              </a:lnSpc>
              <a:spcBef>
                <a:spcPts val="5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9pPr>
          </a:lstStyle>
          <a:p>
            <a:pPr>
              <a:lnSpc>
                <a:spcPct val="120000"/>
              </a:lnSpc>
              <a:spcBef>
                <a:spcPct val="0"/>
              </a:spcBef>
              <a:buFont typeface="ＭＳ Ｐ明朝" charset="-128"/>
              <a:buNone/>
            </a:pPr>
            <a:r>
              <a:rPr lang="ja-JP" altLang="en-US" dirty="0">
                <a:latin typeface="+mj-ea"/>
                <a:ea typeface="+mj-ea"/>
              </a:rPr>
              <a:t>２　</a:t>
            </a:r>
            <a:r>
              <a:rPr lang="ja-JP" altLang="en-US" sz="2800" dirty="0">
                <a:solidFill>
                  <a:srgbClr val="FF0000"/>
                </a:solidFill>
                <a:latin typeface="+mj-ea"/>
                <a:ea typeface="+mj-ea"/>
              </a:rPr>
              <a:t>中小企業共通</a:t>
            </a:r>
            <a:r>
              <a:rPr lang="en-US" altLang="ja-JP" sz="2800" dirty="0">
                <a:solidFill>
                  <a:srgbClr val="FF0000"/>
                </a:solidFill>
                <a:latin typeface="+mj-ea"/>
                <a:ea typeface="+mj-ea"/>
              </a:rPr>
              <a:t>EDI</a:t>
            </a:r>
            <a:r>
              <a:rPr lang="ja-JP" altLang="en-US" sz="2800" dirty="0">
                <a:solidFill>
                  <a:srgbClr val="FF0000"/>
                </a:solidFill>
                <a:latin typeface="+mj-ea"/>
                <a:ea typeface="+mj-ea"/>
              </a:rPr>
              <a:t>へ移行</a:t>
            </a:r>
            <a:r>
              <a:rPr lang="ja-JP" altLang="en-US" dirty="0">
                <a:latin typeface="+mj-ea"/>
                <a:ea typeface="+mj-ea"/>
              </a:rPr>
              <a:t>　　</a:t>
            </a:r>
            <a:endParaRPr lang="en-US" altLang="ja-JP" dirty="0">
              <a:latin typeface="+mj-ea"/>
              <a:ea typeface="+mj-ea"/>
            </a:endParaRPr>
          </a:p>
          <a:p>
            <a:pPr eaLnBrk="1" hangingPunct="1">
              <a:lnSpc>
                <a:spcPct val="120000"/>
              </a:lnSpc>
              <a:spcBef>
                <a:spcPct val="0"/>
              </a:spcBef>
              <a:buFont typeface="ＭＳ Ｐ明朝" charset="-128"/>
              <a:buNone/>
            </a:pPr>
            <a:endParaRPr lang="en-US" altLang="ja-JP" sz="1600" dirty="0">
              <a:latin typeface="+mj-ea"/>
              <a:ea typeface="+mj-ea"/>
            </a:endParaRPr>
          </a:p>
          <a:p>
            <a:pPr eaLnBrk="1" hangingPunct="1">
              <a:lnSpc>
                <a:spcPct val="120000"/>
              </a:lnSpc>
              <a:spcBef>
                <a:spcPct val="0"/>
              </a:spcBef>
              <a:buFont typeface="ＭＳ Ｐ明朝" charset="-128"/>
              <a:buNone/>
            </a:pPr>
            <a:endParaRPr lang="en-US" altLang="ja-JP" sz="1600" dirty="0">
              <a:latin typeface="+mj-ea"/>
              <a:ea typeface="+mj-ea"/>
            </a:endParaRPr>
          </a:p>
          <a:p>
            <a:pPr eaLnBrk="1" hangingPunct="1">
              <a:lnSpc>
                <a:spcPct val="120000"/>
              </a:lnSpc>
              <a:spcBef>
                <a:spcPct val="0"/>
              </a:spcBef>
              <a:buFont typeface="ＭＳ Ｐ明朝" charset="-128"/>
              <a:buNone/>
            </a:pPr>
            <a:endParaRPr lang="en-US" altLang="ja-JP" sz="2000" dirty="0">
              <a:latin typeface="+mj-ea"/>
              <a:ea typeface="+mj-ea"/>
            </a:endParaRPr>
          </a:p>
        </p:txBody>
      </p:sp>
      <p:sp>
        <p:nvSpPr>
          <p:cNvPr id="7" name="Text Box 1"/>
          <p:cNvSpPr txBox="1">
            <a:spLocks noChangeArrowheads="1"/>
          </p:cNvSpPr>
          <p:nvPr/>
        </p:nvSpPr>
        <p:spPr bwMode="auto">
          <a:xfrm>
            <a:off x="416496" y="1124744"/>
            <a:ext cx="9432478" cy="1350242"/>
          </a:xfrm>
          <a:prstGeom prst="rect">
            <a:avLst/>
          </a:prstGeom>
          <a:solidFill>
            <a:srgbClr val="FFFFFF"/>
          </a:solidFill>
          <a:ln>
            <a:solidFill>
              <a:schemeClr val="tx1">
                <a:lumMod val="65000"/>
                <a:lumOff val="35000"/>
              </a:schemeClr>
            </a:solidFill>
          </a:ln>
        </p:spPr>
        <p:txBody>
          <a:bodyPr wrap="square" lIns="90000" tIns="46800" rIns="90000" bIns="46800">
            <a:spAutoFit/>
          </a:bodyPr>
          <a:lstStyle>
            <a:lvl1pPr>
              <a:lnSpc>
                <a:spcPct val="93000"/>
              </a:lnSpc>
              <a:spcBef>
                <a:spcPts val="8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charset="0"/>
                <a:ea typeface="ＭＳ Ｐゴシック" pitchFamily="50" charset="-128"/>
              </a:defRPr>
            </a:lvl1pPr>
            <a:lvl2pPr marL="742950" indent="-285750">
              <a:lnSpc>
                <a:spcPct val="93000"/>
              </a:lnSpc>
              <a:spcBef>
                <a:spcPts val="7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charset="0"/>
                <a:ea typeface="ＭＳ Ｐゴシック" pitchFamily="50" charset="-128"/>
              </a:defRPr>
            </a:lvl2pPr>
            <a:lvl3pPr marL="1143000" indent="-228600">
              <a:lnSpc>
                <a:spcPct val="93000"/>
              </a:lnSpc>
              <a:spcBef>
                <a:spcPts val="6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charset="0"/>
                <a:ea typeface="ＭＳ Ｐゴシック" pitchFamily="50" charset="-128"/>
              </a:defRPr>
            </a:lvl3pPr>
            <a:lvl4pPr marL="1600200" indent="-228600">
              <a:lnSpc>
                <a:spcPct val="93000"/>
              </a:lnSpc>
              <a:spcBef>
                <a:spcPts val="5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4pPr>
            <a:lvl5pPr marL="2057400" indent="-228600">
              <a:lnSpc>
                <a:spcPct val="93000"/>
              </a:lnSpc>
              <a:spcBef>
                <a:spcPts val="500"/>
              </a:spcBef>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5pPr>
            <a:lvl6pPr marL="25146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6pPr>
            <a:lvl7pPr marL="29718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7pPr>
            <a:lvl8pPr marL="34290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8pPr>
            <a:lvl9pPr marL="3886200" indent="-228600" defTabSz="449263" eaLnBrk="0" fontAlgn="base" hangingPunct="0">
              <a:lnSpc>
                <a:spcPct val="93000"/>
              </a:lnSpc>
              <a:spcBef>
                <a:spcPts val="500"/>
              </a:spcBef>
              <a:spcAft>
                <a:spcPct val="0"/>
              </a:spcAft>
              <a:buClr>
                <a:srgbClr val="000000"/>
              </a:buClr>
              <a:buSzPct val="100000"/>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ＭＳ Ｐゴシック" pitchFamily="50" charset="-128"/>
              </a:defRPr>
            </a:lvl9pPr>
          </a:lstStyle>
          <a:p>
            <a:pPr eaLnBrk="1" hangingPunct="1">
              <a:lnSpc>
                <a:spcPct val="120000"/>
              </a:lnSpc>
              <a:spcBef>
                <a:spcPct val="0"/>
              </a:spcBef>
              <a:buFont typeface="ＭＳ Ｐ明朝" charset="-128"/>
              <a:buNone/>
            </a:pPr>
            <a:r>
              <a:rPr lang="ja-JP" altLang="en-US" dirty="0">
                <a:latin typeface="+mj-ea"/>
                <a:ea typeface="+mj-ea"/>
              </a:rPr>
              <a:t>１　</a:t>
            </a:r>
            <a:r>
              <a:rPr lang="ja-JP" altLang="en-US" sz="2800" dirty="0">
                <a:solidFill>
                  <a:srgbClr val="FF0000"/>
                </a:solidFill>
                <a:latin typeface="+mj-ea"/>
                <a:ea typeface="+mj-ea"/>
              </a:rPr>
              <a:t>マスタのご提供</a:t>
            </a:r>
            <a:r>
              <a:rPr lang="ja-JP" altLang="en-US" dirty="0">
                <a:latin typeface="+mj-ea"/>
                <a:ea typeface="+mj-ea"/>
              </a:rPr>
              <a:t>　</a:t>
            </a:r>
            <a:r>
              <a:rPr lang="ja-JP" altLang="en-US" sz="2400" dirty="0">
                <a:latin typeface="+mj-ea"/>
                <a:ea typeface="+mj-ea"/>
              </a:rPr>
              <a:t>　</a:t>
            </a:r>
            <a:endParaRPr lang="en-US" altLang="ja-JP" sz="2400" dirty="0">
              <a:latin typeface="+mj-ea"/>
              <a:ea typeface="+mj-ea"/>
            </a:endParaRPr>
          </a:p>
          <a:p>
            <a:pPr eaLnBrk="1" hangingPunct="1">
              <a:lnSpc>
                <a:spcPct val="120000"/>
              </a:lnSpc>
              <a:spcBef>
                <a:spcPct val="0"/>
              </a:spcBef>
              <a:buFont typeface="ＭＳ Ｐ明朝" charset="-128"/>
              <a:buNone/>
            </a:pPr>
            <a:r>
              <a:rPr lang="ja-JP" altLang="en-US" sz="1800" dirty="0">
                <a:latin typeface="+mj-ea"/>
                <a:ea typeface="+mj-ea"/>
              </a:rPr>
              <a:t>　　　</a:t>
            </a:r>
            <a:r>
              <a:rPr lang="en-US" altLang="ja-JP" sz="1800" dirty="0">
                <a:latin typeface="+mj-ea"/>
                <a:ea typeface="+mj-ea"/>
              </a:rPr>
              <a:t>EDI</a:t>
            </a:r>
            <a:r>
              <a:rPr lang="ja-JP" altLang="en-US" sz="1800" dirty="0">
                <a:latin typeface="+mj-ea"/>
                <a:ea typeface="+mj-ea"/>
              </a:rPr>
              <a:t>には、商品データの共有化必須</a:t>
            </a:r>
            <a:endParaRPr lang="en-US" altLang="ja-JP" sz="1800" dirty="0">
              <a:latin typeface="+mj-ea"/>
              <a:ea typeface="+mj-ea"/>
            </a:endParaRPr>
          </a:p>
          <a:p>
            <a:pPr eaLnBrk="1" hangingPunct="1">
              <a:lnSpc>
                <a:spcPct val="120000"/>
              </a:lnSpc>
              <a:spcBef>
                <a:spcPct val="0"/>
              </a:spcBef>
              <a:buFont typeface="ＭＳ Ｐ明朝" charset="-128"/>
              <a:buNone/>
            </a:pPr>
            <a:r>
              <a:rPr lang="ja-JP" altLang="en-US" sz="1800" dirty="0">
                <a:latin typeface="+mj-ea"/>
                <a:ea typeface="+mj-ea"/>
              </a:rPr>
              <a:t>　　　商品マスタ配信を開始済み</a:t>
            </a:r>
            <a:endParaRPr lang="en-US" altLang="ja-JP" sz="1800" dirty="0">
              <a:latin typeface="+mj-ea"/>
              <a:ea typeface="+mj-ea"/>
            </a:endParaRPr>
          </a:p>
        </p:txBody>
      </p:sp>
      <p:sp>
        <p:nvSpPr>
          <p:cNvPr id="8" name="テキスト ボックス 7"/>
          <p:cNvSpPr txBox="1"/>
          <p:nvPr/>
        </p:nvSpPr>
        <p:spPr>
          <a:xfrm>
            <a:off x="4821695" y="1192471"/>
            <a:ext cx="4968552" cy="1569660"/>
          </a:xfrm>
          <a:prstGeom prst="rect">
            <a:avLst/>
          </a:prstGeom>
          <a:noFill/>
        </p:spPr>
        <p:txBody>
          <a:bodyPr wrap="square" rtlCol="0">
            <a:spAutoFit/>
          </a:bodyPr>
          <a:lstStyle/>
          <a:p>
            <a:pPr lvl="1">
              <a:lnSpc>
                <a:spcPct val="120000"/>
              </a:lnSpc>
            </a:pPr>
            <a:r>
              <a:rPr lang="ja-JP" altLang="en-US" sz="1600" dirty="0">
                <a:latin typeface="+mj-ea"/>
                <a:ea typeface="+mj-ea"/>
              </a:rPr>
              <a:t>ご提供頂いたマスタは一定のフォーマットに変換</a:t>
            </a:r>
            <a:endParaRPr lang="en-US" altLang="ja-JP" sz="1600" dirty="0">
              <a:latin typeface="+mj-ea"/>
              <a:ea typeface="+mj-ea"/>
            </a:endParaRPr>
          </a:p>
          <a:p>
            <a:pPr lvl="1">
              <a:lnSpc>
                <a:spcPct val="120000"/>
              </a:lnSpc>
            </a:pPr>
            <a:r>
              <a:rPr lang="ja-JP" altLang="en-US" sz="1600" dirty="0">
                <a:latin typeface="+mj-ea"/>
                <a:ea typeface="+mj-ea"/>
              </a:rPr>
              <a:t>配信サーバーからユーザー（卸）に配信</a:t>
            </a:r>
            <a:endParaRPr lang="en-US" altLang="ja-JP" sz="1600" dirty="0">
              <a:latin typeface="+mj-ea"/>
              <a:ea typeface="+mj-ea"/>
            </a:endParaRPr>
          </a:p>
          <a:p>
            <a:pPr lvl="1">
              <a:lnSpc>
                <a:spcPct val="120000"/>
              </a:lnSpc>
            </a:pPr>
            <a:endParaRPr lang="en-US" altLang="ja-JP" sz="1600" dirty="0">
              <a:latin typeface="+mj-ea"/>
              <a:ea typeface="+mj-ea"/>
            </a:endParaRPr>
          </a:p>
          <a:p>
            <a:pPr lvl="1">
              <a:lnSpc>
                <a:spcPct val="120000"/>
              </a:lnSpc>
            </a:pPr>
            <a:r>
              <a:rPr lang="ja-JP" altLang="en-US" sz="1600" dirty="0">
                <a:latin typeface="+mj-ea"/>
                <a:ea typeface="+mj-ea"/>
              </a:rPr>
              <a:t>メリット　一元的にご提供を頂く事で効率化</a:t>
            </a:r>
            <a:endParaRPr lang="en-US" altLang="ja-JP" sz="1600" dirty="0">
              <a:latin typeface="+mj-ea"/>
              <a:ea typeface="+mj-ea"/>
            </a:endParaRPr>
          </a:p>
          <a:p>
            <a:pPr lvl="1">
              <a:lnSpc>
                <a:spcPct val="120000"/>
              </a:lnSpc>
            </a:pPr>
            <a:endParaRPr lang="en-US" altLang="ja-JP" sz="1600" dirty="0">
              <a:latin typeface="+mj-ea"/>
              <a:ea typeface="+mj-ea"/>
            </a:endParaRPr>
          </a:p>
        </p:txBody>
      </p:sp>
      <p:sp>
        <p:nvSpPr>
          <p:cNvPr id="9" name="テキスト ボックス 8"/>
          <p:cNvSpPr txBox="1"/>
          <p:nvPr/>
        </p:nvSpPr>
        <p:spPr>
          <a:xfrm>
            <a:off x="4821695" y="2721575"/>
            <a:ext cx="4968552" cy="1569660"/>
          </a:xfrm>
          <a:prstGeom prst="rect">
            <a:avLst/>
          </a:prstGeom>
          <a:noFill/>
        </p:spPr>
        <p:txBody>
          <a:bodyPr wrap="square" rtlCol="0">
            <a:spAutoFit/>
          </a:bodyPr>
          <a:lstStyle/>
          <a:p>
            <a:pPr lvl="1">
              <a:lnSpc>
                <a:spcPct val="120000"/>
              </a:lnSpc>
            </a:pPr>
            <a:r>
              <a:rPr lang="ja-JP" altLang="en-US" sz="1600" dirty="0">
                <a:latin typeface="+mj-ea"/>
                <a:ea typeface="+mj-ea"/>
              </a:rPr>
              <a:t>電材</a:t>
            </a:r>
            <a:r>
              <a:rPr lang="en-US" altLang="ja-JP" sz="1600" dirty="0">
                <a:latin typeface="+mj-ea"/>
                <a:ea typeface="+mj-ea"/>
              </a:rPr>
              <a:t>EDI</a:t>
            </a:r>
            <a:r>
              <a:rPr lang="ja-JP" altLang="en-US" sz="1600" dirty="0">
                <a:latin typeface="+mj-ea"/>
                <a:ea typeface="+mj-ea"/>
              </a:rPr>
              <a:t>から今後は国際、国内の</a:t>
            </a:r>
            <a:r>
              <a:rPr lang="en-US" altLang="ja-JP" sz="1600" dirty="0">
                <a:latin typeface="+mj-ea"/>
                <a:ea typeface="+mj-ea"/>
              </a:rPr>
              <a:t>EDI</a:t>
            </a:r>
            <a:r>
              <a:rPr lang="ja-JP" altLang="en-US" sz="1600" dirty="0">
                <a:latin typeface="+mj-ea"/>
                <a:ea typeface="+mj-ea"/>
              </a:rPr>
              <a:t>の標準になる</a:t>
            </a:r>
            <a:br>
              <a:rPr lang="en-US" altLang="ja-JP" sz="1600" dirty="0">
                <a:latin typeface="+mj-ea"/>
                <a:ea typeface="+mj-ea"/>
              </a:rPr>
            </a:br>
            <a:r>
              <a:rPr lang="ja-JP" altLang="en-US" sz="1600" dirty="0">
                <a:latin typeface="+mj-ea"/>
                <a:ea typeface="+mj-ea"/>
              </a:rPr>
              <a:t>中小企業共通</a:t>
            </a:r>
            <a:r>
              <a:rPr lang="en-US" altLang="ja-JP" sz="1600" dirty="0">
                <a:latin typeface="+mj-ea"/>
                <a:ea typeface="+mj-ea"/>
              </a:rPr>
              <a:t>EDI</a:t>
            </a:r>
            <a:r>
              <a:rPr lang="ja-JP" altLang="en-US" sz="1600" dirty="0">
                <a:latin typeface="+mj-ea"/>
                <a:ea typeface="+mj-ea"/>
              </a:rPr>
              <a:t>に移行します。</a:t>
            </a:r>
            <a:endParaRPr lang="en-US" altLang="ja-JP" sz="1600" dirty="0">
              <a:latin typeface="+mj-ea"/>
              <a:ea typeface="+mj-ea"/>
            </a:endParaRPr>
          </a:p>
          <a:p>
            <a:pPr lvl="1">
              <a:lnSpc>
                <a:spcPct val="120000"/>
              </a:lnSpc>
            </a:pPr>
            <a:r>
              <a:rPr lang="ja-JP" altLang="en-US" sz="1600" dirty="0">
                <a:latin typeface="+mj-ea"/>
                <a:ea typeface="+mj-ea"/>
              </a:rPr>
              <a:t>メリット　個別対応であったインターフェースを集約し、国際的な通信規約としても対応が可能です。</a:t>
            </a:r>
            <a:endParaRPr lang="en-US" altLang="ja-JP" sz="1600" dirty="0">
              <a:latin typeface="+mj-ea"/>
              <a:ea typeface="+mj-ea"/>
            </a:endParaRPr>
          </a:p>
          <a:p>
            <a:pPr lvl="1">
              <a:lnSpc>
                <a:spcPct val="120000"/>
              </a:lnSpc>
            </a:pPr>
            <a:r>
              <a:rPr lang="ja-JP" altLang="en-US" sz="1600" dirty="0">
                <a:latin typeface="+mj-ea"/>
                <a:ea typeface="+mj-ea"/>
              </a:rPr>
              <a:t>海外工場との通信標準化につながります。</a:t>
            </a:r>
            <a:endParaRPr lang="en-US" altLang="ja-JP" sz="1600" dirty="0">
              <a:latin typeface="+mj-ea"/>
              <a:ea typeface="+mj-ea"/>
            </a:endParaRPr>
          </a:p>
        </p:txBody>
      </p:sp>
      <p:sp>
        <p:nvSpPr>
          <p:cNvPr id="10" name="テキスト ボックス 9"/>
          <p:cNvSpPr txBox="1"/>
          <p:nvPr/>
        </p:nvSpPr>
        <p:spPr>
          <a:xfrm>
            <a:off x="4916710" y="4555761"/>
            <a:ext cx="4873537" cy="1569660"/>
          </a:xfrm>
          <a:prstGeom prst="rect">
            <a:avLst/>
          </a:prstGeom>
          <a:noFill/>
        </p:spPr>
        <p:txBody>
          <a:bodyPr wrap="square" lIns="0" rtlCol="0">
            <a:spAutoFit/>
          </a:bodyPr>
          <a:lstStyle/>
          <a:p>
            <a:pPr lvl="1">
              <a:lnSpc>
                <a:spcPct val="120000"/>
              </a:lnSpc>
            </a:pPr>
            <a:r>
              <a:rPr lang="en-US" altLang="ja-JP" sz="1600" dirty="0">
                <a:latin typeface="+mj-ea"/>
                <a:ea typeface="+mj-ea"/>
              </a:rPr>
              <a:t>EDI</a:t>
            </a:r>
            <a:r>
              <a:rPr lang="ja-JP" altLang="en-US" sz="1600" dirty="0">
                <a:latin typeface="+mj-ea"/>
                <a:ea typeface="+mj-ea"/>
              </a:rPr>
              <a:t>規約の標準化とメーカー様と卸の</a:t>
            </a:r>
            <a:r>
              <a:rPr lang="en-US" altLang="ja-JP" sz="1600" dirty="0">
                <a:latin typeface="+mj-ea"/>
                <a:ea typeface="+mj-ea"/>
              </a:rPr>
              <a:t>EDI</a:t>
            </a:r>
            <a:r>
              <a:rPr lang="ja-JP" altLang="en-US" sz="1600" dirty="0">
                <a:latin typeface="+mj-ea"/>
                <a:ea typeface="+mj-ea"/>
              </a:rPr>
              <a:t>インターフェースの共通化を行ない、　</a:t>
            </a:r>
            <a:endParaRPr lang="en-US" altLang="ja-JP" sz="1600" dirty="0">
              <a:latin typeface="+mj-ea"/>
              <a:ea typeface="+mj-ea"/>
            </a:endParaRPr>
          </a:p>
          <a:p>
            <a:pPr lvl="1">
              <a:lnSpc>
                <a:spcPct val="120000"/>
              </a:lnSpc>
            </a:pPr>
            <a:r>
              <a:rPr lang="ja-JP" altLang="en-US" sz="1600" dirty="0">
                <a:latin typeface="+mj-ea"/>
                <a:ea typeface="+mj-ea"/>
              </a:rPr>
              <a:t>利用者の増加により双方にとって開発費負担等の削減につながり、　業界の効率化に大きな効果をもたらす事が可能となります。</a:t>
            </a:r>
            <a:endParaRPr lang="en-US" altLang="ja-JP" sz="1600" dirty="0">
              <a:latin typeface="+mj-ea"/>
              <a:ea typeface="+mj-ea"/>
            </a:endParaRPr>
          </a:p>
        </p:txBody>
      </p:sp>
    </p:spTree>
    <p:extLst>
      <p:ext uri="{BB962C8B-B14F-4D97-AF65-F5344CB8AC3E}">
        <p14:creationId xmlns:p14="http://schemas.microsoft.com/office/powerpoint/2010/main" val="2930049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normAutofit/>
          </a:bodyPr>
          <a:lstStyle/>
          <a:p>
            <a:r>
              <a:rPr lang="ja-JP" altLang="en-US" sz="3200" dirty="0">
                <a:solidFill>
                  <a:schemeClr val="tx1"/>
                </a:solidFill>
                <a:latin typeface="+mj-ea"/>
                <a:ea typeface="+mj-ea"/>
              </a:rPr>
              <a:t>全日電材連からのお願い</a:t>
            </a:r>
            <a:endParaRPr kumimoji="1" lang="ja-JP" altLang="en-US" sz="3200" dirty="0">
              <a:latin typeface="+mj-ea"/>
              <a:ea typeface="+mj-ea"/>
            </a:endParaRPr>
          </a:p>
        </p:txBody>
      </p:sp>
      <p:sp>
        <p:nvSpPr>
          <p:cNvPr id="4" name="スライド番号プレースホルダー 3"/>
          <p:cNvSpPr>
            <a:spLocks noGrp="1"/>
          </p:cNvSpPr>
          <p:nvPr>
            <p:ph type="sldNum" sz="quarter" idx="12"/>
          </p:nvPr>
        </p:nvSpPr>
        <p:spPr/>
        <p:txBody>
          <a:bodyPr/>
          <a:lstStyle/>
          <a:p>
            <a:pPr>
              <a:defRPr/>
            </a:pPr>
            <a:fld id="{6201B509-C9D7-451A-B71C-762486BF7722}" type="slidenum">
              <a:rPr lang="ja-JP" altLang="en-US" smtClean="0">
                <a:latin typeface="+mj-ea"/>
                <a:ea typeface="+mj-ea"/>
              </a:rPr>
              <a:pPr>
                <a:defRPr/>
              </a:pPr>
              <a:t>8</a:t>
            </a:fld>
            <a:endParaRPr lang="ja-JP" altLang="en-US" dirty="0">
              <a:latin typeface="+mj-ea"/>
              <a:ea typeface="+mj-ea"/>
            </a:endParaRPr>
          </a:p>
        </p:txBody>
      </p:sp>
      <p:sp>
        <p:nvSpPr>
          <p:cNvPr id="90" name="Rectangle 7"/>
          <p:cNvSpPr txBox="1">
            <a:spLocks noChangeArrowheads="1"/>
          </p:cNvSpPr>
          <p:nvPr/>
        </p:nvSpPr>
        <p:spPr>
          <a:xfrm>
            <a:off x="251588" y="980728"/>
            <a:ext cx="9633520" cy="5516562"/>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itchFamily="34" charset="0"/>
              <a:buNone/>
              <a:defRPr kumimoji="1" sz="2400" kern="1200">
                <a:solidFill>
                  <a:srgbClr val="000000"/>
                </a:solidFill>
                <a:latin typeface="MS UI Gothic" panose="020B0600070205080204" pitchFamily="50" charset="-128"/>
                <a:ea typeface="MS UI Gothic" panose="020B0600070205080204" pitchFamily="50" charset="-128"/>
                <a:cs typeface="+mn-cs"/>
              </a:defRPr>
            </a:lvl1pPr>
            <a:lvl2pPr marL="457200" indent="0" algn="ctr" defTabSz="914400" rtl="0" eaLnBrk="1" latinLnBrk="0" hangingPunct="1">
              <a:spcBef>
                <a:spcPct val="20000"/>
              </a:spcBef>
              <a:buFont typeface="Arial" pitchFamily="34" charset="0"/>
              <a:buNone/>
              <a:defRPr kumimoji="1" sz="1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Calibri" pitchFamily="34" charset="0"/>
              <a:buNone/>
              <a:defRPr kumimoji="1"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tx1"/>
              </a:buClr>
              <a:buFont typeface="Calibri" pitchFamily="34" charset="0"/>
              <a:buNone/>
              <a:defRPr kumimoji="1"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Calibri" pitchFamily="34" charset="0"/>
              <a:buNone/>
              <a:defRPr kumimoji="1"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1"/>
              </a:buClr>
              <a:buFont typeface="Calibri" pitchFamily="34" charset="0"/>
              <a:buNone/>
              <a:defRPr kumimoji="1"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1"/>
              </a:buClr>
              <a:buFont typeface="Calibri" pitchFamily="34" charset="0"/>
              <a:buNone/>
              <a:defRPr kumimoji="1" sz="1800" kern="1200">
                <a:solidFill>
                  <a:schemeClr val="tx1">
                    <a:tint val="75000"/>
                  </a:schemeClr>
                </a:solidFill>
                <a:latin typeface="+mn-lt"/>
                <a:ea typeface="+mn-ea"/>
                <a:cs typeface="+mn-cs"/>
              </a:defRPr>
            </a:lvl9pPr>
          </a:lstStyle>
          <a:p>
            <a:pPr marL="342900" indent="-342900" fontAlgn="auto">
              <a:spcAft>
                <a:spcPts val="0"/>
              </a:spcAft>
            </a:pPr>
            <a:r>
              <a:rPr lang="ja-JP" altLang="en-US" sz="1600" dirty="0">
                <a:latin typeface="+mj-ea"/>
                <a:ea typeface="+mj-ea"/>
              </a:rPr>
              <a:t>　◎　</a:t>
            </a:r>
            <a:r>
              <a:rPr lang="ja-JP" altLang="en-US" sz="1800" dirty="0">
                <a:latin typeface="+mj-ea"/>
                <a:ea typeface="+mj-ea"/>
              </a:rPr>
              <a:t>全日電材連は、電材</a:t>
            </a:r>
            <a:r>
              <a:rPr lang="en-US" altLang="ja-JP" sz="1800" dirty="0">
                <a:latin typeface="+mj-ea"/>
                <a:ea typeface="+mj-ea"/>
              </a:rPr>
              <a:t>EDI</a:t>
            </a:r>
            <a:r>
              <a:rPr lang="ja-JP" altLang="en-US" sz="1800" dirty="0">
                <a:latin typeface="+mj-ea"/>
                <a:ea typeface="+mj-ea"/>
              </a:rPr>
              <a:t>から中小企業共通</a:t>
            </a:r>
            <a:r>
              <a:rPr lang="en-US" altLang="ja-JP" sz="1800" dirty="0">
                <a:latin typeface="+mj-ea"/>
                <a:ea typeface="+mj-ea"/>
              </a:rPr>
              <a:t>EDI</a:t>
            </a:r>
            <a:r>
              <a:rPr lang="ja-JP" altLang="en-US" sz="1800" dirty="0">
                <a:latin typeface="+mj-ea"/>
                <a:ea typeface="+mj-ea"/>
              </a:rPr>
              <a:t>へ移行を進めて参ります。</a:t>
            </a:r>
            <a:endParaRPr lang="en-US" altLang="ja-JP" sz="1800" dirty="0">
              <a:latin typeface="+mj-ea"/>
              <a:ea typeface="+mj-ea"/>
            </a:endParaRPr>
          </a:p>
          <a:p>
            <a:pPr marL="342900" indent="-342900" fontAlgn="auto">
              <a:spcAft>
                <a:spcPts val="0"/>
              </a:spcAft>
            </a:pPr>
            <a:endParaRPr lang="en-US" altLang="ja-JP" sz="1800" dirty="0">
              <a:latin typeface="+mj-ea"/>
              <a:ea typeface="+mj-ea"/>
            </a:endParaRPr>
          </a:p>
          <a:p>
            <a:pPr marL="342900" indent="-342900" fontAlgn="auto">
              <a:spcAft>
                <a:spcPts val="0"/>
              </a:spcAft>
            </a:pPr>
            <a:r>
              <a:rPr lang="ja-JP" altLang="en-US" sz="1800" dirty="0">
                <a:latin typeface="+mj-ea"/>
                <a:ea typeface="+mj-ea"/>
              </a:rPr>
              <a:t>　◎　ここに至るまで　すでに約１０年が経過　加盟企業に定着</a:t>
            </a:r>
            <a:endParaRPr lang="en-US" altLang="ja-JP" sz="1800" dirty="0">
              <a:latin typeface="+mj-ea"/>
              <a:ea typeface="+mj-ea"/>
            </a:endParaRPr>
          </a:p>
          <a:p>
            <a:pPr marL="342900" indent="-342900" fontAlgn="auto">
              <a:spcAft>
                <a:spcPts val="0"/>
              </a:spcAft>
            </a:pPr>
            <a:endParaRPr lang="en-US" altLang="ja-JP" sz="1800" dirty="0">
              <a:latin typeface="+mj-ea"/>
              <a:ea typeface="+mj-ea"/>
            </a:endParaRPr>
          </a:p>
          <a:p>
            <a:pPr marL="342900" indent="-342900" fontAlgn="auto">
              <a:spcAft>
                <a:spcPts val="0"/>
              </a:spcAft>
            </a:pPr>
            <a:r>
              <a:rPr lang="ja-JP" altLang="en-US" sz="1800" dirty="0">
                <a:latin typeface="+mj-ea"/>
                <a:ea typeface="+mj-ea"/>
              </a:rPr>
              <a:t>　◎　ＥＤＩ機能組み込んだ電材卸向け販売管理システムの完成済み</a:t>
            </a:r>
            <a:endParaRPr lang="en-US" altLang="ja-JP" sz="1800" dirty="0">
              <a:latin typeface="+mj-ea"/>
              <a:ea typeface="+mj-ea"/>
            </a:endParaRPr>
          </a:p>
          <a:p>
            <a:pPr marL="342900" indent="-342900" fontAlgn="auto">
              <a:spcAft>
                <a:spcPts val="0"/>
              </a:spcAft>
            </a:pPr>
            <a:r>
              <a:rPr lang="ja-JP" altLang="en-US" sz="1800" dirty="0">
                <a:latin typeface="+mj-ea"/>
                <a:ea typeface="+mj-ea"/>
              </a:rPr>
              <a:t>　</a:t>
            </a:r>
            <a:endParaRPr lang="en-US" altLang="ja-JP" sz="1800" dirty="0">
              <a:latin typeface="+mj-ea"/>
              <a:ea typeface="+mj-ea"/>
            </a:endParaRPr>
          </a:p>
          <a:p>
            <a:pPr marL="342900" indent="-342900" fontAlgn="auto">
              <a:spcAft>
                <a:spcPts val="0"/>
              </a:spcAft>
            </a:pPr>
            <a:r>
              <a:rPr lang="ja-JP" altLang="en-US" sz="1800" dirty="0">
                <a:latin typeface="+mj-ea"/>
                <a:ea typeface="+mj-ea"/>
              </a:rPr>
              <a:t>　◎　普及と実証活動中　</a:t>
            </a:r>
            <a:endParaRPr lang="en-US" altLang="ja-JP" sz="1800" dirty="0">
              <a:latin typeface="+mj-ea"/>
              <a:ea typeface="+mj-ea"/>
            </a:endParaRPr>
          </a:p>
          <a:p>
            <a:pPr marL="342900" indent="-342900" fontAlgn="auto">
              <a:spcAft>
                <a:spcPts val="0"/>
              </a:spcAft>
            </a:pPr>
            <a:r>
              <a:rPr lang="ja-JP" altLang="en-US" sz="1800" dirty="0">
                <a:latin typeface="+mj-ea"/>
                <a:ea typeface="+mj-ea"/>
              </a:rPr>
              <a:t>　　　　導入済み事業規模　年商　数億～１００億円程度　全国１５社（会員企業）</a:t>
            </a:r>
            <a:endParaRPr lang="en-US" altLang="ja-JP" sz="1800" dirty="0">
              <a:latin typeface="+mj-ea"/>
              <a:ea typeface="+mj-ea"/>
            </a:endParaRPr>
          </a:p>
          <a:p>
            <a:pPr marL="342900" indent="-342900" fontAlgn="auto">
              <a:spcAft>
                <a:spcPts val="0"/>
              </a:spcAft>
            </a:pPr>
            <a:r>
              <a:rPr lang="ja-JP" altLang="en-US" sz="1800" dirty="0">
                <a:latin typeface="+mj-ea"/>
                <a:ea typeface="+mj-ea"/>
              </a:rPr>
              <a:t>　　　　二次店向けシステムの展開（開発済み）</a:t>
            </a:r>
            <a:endParaRPr lang="en-US" altLang="ja-JP" sz="1800" dirty="0">
              <a:latin typeface="+mj-ea"/>
              <a:ea typeface="+mj-ea"/>
            </a:endParaRPr>
          </a:p>
          <a:p>
            <a:pPr marL="342900" indent="-342900" fontAlgn="auto">
              <a:spcAft>
                <a:spcPts val="0"/>
              </a:spcAft>
            </a:pPr>
            <a:r>
              <a:rPr lang="ja-JP" altLang="en-US" sz="1800" dirty="0">
                <a:latin typeface="+mj-ea"/>
                <a:ea typeface="+mj-ea"/>
              </a:rPr>
              <a:t>　　　　マスタご提供のお願いの継続</a:t>
            </a:r>
            <a:endParaRPr lang="en-US" altLang="ja-JP" sz="1800" dirty="0">
              <a:latin typeface="+mj-ea"/>
              <a:ea typeface="+mj-ea"/>
            </a:endParaRPr>
          </a:p>
          <a:p>
            <a:pPr marL="342900" indent="-342900" fontAlgn="auto">
              <a:spcAft>
                <a:spcPts val="0"/>
              </a:spcAft>
            </a:pPr>
            <a:r>
              <a:rPr lang="ja-JP" altLang="en-US" sz="1800" dirty="0">
                <a:latin typeface="+mj-ea"/>
                <a:ea typeface="+mj-ea"/>
              </a:rPr>
              <a:t>　</a:t>
            </a:r>
            <a:endParaRPr lang="en-US" altLang="ja-JP" sz="1800" dirty="0">
              <a:latin typeface="+mj-ea"/>
              <a:ea typeface="+mj-ea"/>
            </a:endParaRPr>
          </a:p>
          <a:p>
            <a:pPr marL="342900" indent="-342900" fontAlgn="auto">
              <a:spcAft>
                <a:spcPts val="0"/>
              </a:spcAft>
            </a:pPr>
            <a:r>
              <a:rPr lang="ja-JP" altLang="en-US" sz="1800" dirty="0">
                <a:latin typeface="+mj-ea"/>
                <a:ea typeface="+mj-ea"/>
              </a:rPr>
              <a:t>　◎　中小企業共通ＥＤＩでの実証</a:t>
            </a:r>
            <a:endParaRPr lang="en-US" altLang="ja-JP" sz="1800" dirty="0">
              <a:latin typeface="+mj-ea"/>
              <a:ea typeface="+mj-ea"/>
            </a:endParaRPr>
          </a:p>
          <a:p>
            <a:pPr marL="342900" indent="-342900" fontAlgn="auto">
              <a:spcAft>
                <a:spcPts val="0"/>
              </a:spcAft>
            </a:pPr>
            <a:r>
              <a:rPr lang="ja-JP" altLang="en-US" sz="1800" dirty="0">
                <a:latin typeface="+mj-ea"/>
                <a:ea typeface="+mj-ea"/>
              </a:rPr>
              <a:t>　</a:t>
            </a:r>
            <a:endParaRPr lang="en-US" altLang="ja-JP" sz="1800" dirty="0">
              <a:latin typeface="+mj-ea"/>
              <a:ea typeface="+mj-ea"/>
            </a:endParaRPr>
          </a:p>
          <a:p>
            <a:pPr marL="342900" indent="-342900" fontAlgn="auto">
              <a:spcAft>
                <a:spcPts val="0"/>
              </a:spcAft>
            </a:pPr>
            <a:r>
              <a:rPr lang="ja-JP" altLang="en-US" sz="1800" dirty="0">
                <a:latin typeface="+mj-ea"/>
                <a:ea typeface="+mj-ea"/>
              </a:rPr>
              <a:t>　◎　本年度中にサーバー等環境整備を完了予定</a:t>
            </a:r>
            <a:endParaRPr lang="en-US" altLang="ja-JP" sz="1800" dirty="0">
              <a:latin typeface="+mj-ea"/>
              <a:ea typeface="+mj-ea"/>
            </a:endParaRPr>
          </a:p>
          <a:p>
            <a:pPr marL="342900" indent="-342900" fontAlgn="auto">
              <a:spcAft>
                <a:spcPts val="0"/>
              </a:spcAft>
            </a:pPr>
            <a:endParaRPr lang="en-US" altLang="ja-JP" sz="1800" dirty="0">
              <a:latin typeface="+mj-ea"/>
              <a:ea typeface="+mj-ea"/>
            </a:endParaRPr>
          </a:p>
          <a:p>
            <a:pPr marL="342900" indent="-342900" algn="ctr" fontAlgn="auto">
              <a:spcAft>
                <a:spcPts val="0"/>
              </a:spcAft>
            </a:pPr>
            <a:r>
              <a:rPr lang="ja-JP" altLang="en-US" sz="1800" b="1" u="sng" dirty="0">
                <a:solidFill>
                  <a:srgbClr val="FF0000"/>
                </a:solidFill>
                <a:latin typeface="+mj-ea"/>
                <a:ea typeface="+mj-ea"/>
              </a:rPr>
              <a:t>業界団体だけでは達成できない事項もあります。　皆様のご支援をお願い致します。</a:t>
            </a:r>
            <a:endParaRPr lang="en-US" altLang="ja-JP" sz="1800" b="1" u="sng" dirty="0">
              <a:solidFill>
                <a:srgbClr val="FF0000"/>
              </a:solidFill>
              <a:latin typeface="+mj-ea"/>
              <a:ea typeface="+mj-ea"/>
            </a:endParaRPr>
          </a:p>
        </p:txBody>
      </p:sp>
    </p:spTree>
    <p:extLst>
      <p:ext uri="{BB962C8B-B14F-4D97-AF65-F5344CB8AC3E}">
        <p14:creationId xmlns:p14="http://schemas.microsoft.com/office/powerpoint/2010/main" val="39157494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サーマル">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サーマル">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サーマル">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TM01859868[[fn=サーマル]]</Template>
  <TotalTime>7799</TotalTime>
  <Words>616</Words>
  <Application>Microsoft Office PowerPoint</Application>
  <PresentationFormat>A4 210 x 297 mm</PresentationFormat>
  <Paragraphs>227</Paragraphs>
  <Slides>9</Slides>
  <Notes>9</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9</vt:i4>
      </vt:variant>
    </vt:vector>
  </HeadingPairs>
  <TitlesOfParts>
    <vt:vector size="21" baseType="lpstr">
      <vt:lpstr>Arial Unicode MS</vt:lpstr>
      <vt:lpstr>Franklin Gothic Book</vt:lpstr>
      <vt:lpstr>HGｺﾞｼｯｸE</vt:lpstr>
      <vt:lpstr>ＭＳ Ｐゴシック</vt:lpstr>
      <vt:lpstr>ＭＳ Ｐ明朝</vt:lpstr>
      <vt:lpstr>MS UI Gothic</vt:lpstr>
      <vt:lpstr>ＭＳ 明朝</vt:lpstr>
      <vt:lpstr>游明朝</vt:lpstr>
      <vt:lpstr>Arial</vt:lpstr>
      <vt:lpstr>Calibri</vt:lpstr>
      <vt:lpstr>Times New Roman</vt:lpstr>
      <vt:lpstr>サーマル</vt:lpstr>
      <vt:lpstr>PowerPoint プレゼンテーション</vt:lpstr>
      <vt:lpstr>EDI普及に必要な事柄　＜現状＞</vt:lpstr>
      <vt:lpstr>EDI普及に必要な事柄　＜今後＞</vt:lpstr>
      <vt:lpstr>EDI普及を普及させるには</vt:lpstr>
      <vt:lpstr>電設資材卸売り業向け販売管理</vt:lpstr>
      <vt:lpstr>電材卸向けシステムの概要（EDI）</vt:lpstr>
      <vt:lpstr>商品マスタご提供メーカー様一覧</vt:lpstr>
      <vt:lpstr>メリットとメーカー様へのお願い</vt:lpstr>
      <vt:lpstr>全日電材連からのお願い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dc:creator>
  <cp:lastModifiedBy>菅又久直</cp:lastModifiedBy>
  <cp:revision>497</cp:revision>
  <cp:lastPrinted>2016-08-08T02:21:02Z</cp:lastPrinted>
  <dcterms:created xsi:type="dcterms:W3CDTF">2010-11-01T07:43:49Z</dcterms:created>
  <dcterms:modified xsi:type="dcterms:W3CDTF">2016-08-22T07:11:26Z</dcterms:modified>
</cp:coreProperties>
</file>